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aleway"/>
      <p:regular r:id="rId76"/>
      <p:bold r:id="rId77"/>
      <p:italic r:id="rId78"/>
      <p:boldItalic r:id="rId79"/>
    </p:embeddedFont>
    <p:embeddedFont>
      <p:font typeface="Lat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4" roundtripDataSignature="AMtx7mh+3x7zcRTebDPBOzyrb1lgbhM4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customschemas.google.com/relationships/presentationmetadata" Target="metadata"/><Relationship Id="rId83" Type="http://schemas.openxmlformats.org/officeDocument/2006/relationships/font" Target="fonts/Lato-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aleway-bold.fntdata"/><Relationship Id="rId32" Type="http://schemas.openxmlformats.org/officeDocument/2006/relationships/slide" Target="slides/slide27.xml"/><Relationship Id="rId76" Type="http://schemas.openxmlformats.org/officeDocument/2006/relationships/font" Target="fonts/Raleway-regular.fntdata"/><Relationship Id="rId35" Type="http://schemas.openxmlformats.org/officeDocument/2006/relationships/slide" Target="slides/slide30.xml"/><Relationship Id="rId79" Type="http://schemas.openxmlformats.org/officeDocument/2006/relationships/font" Target="fonts/Raleway-boldItalic.fntdata"/><Relationship Id="rId34" Type="http://schemas.openxmlformats.org/officeDocument/2006/relationships/slide" Target="slides/slide29.xml"/><Relationship Id="rId78" Type="http://schemas.openxmlformats.org/officeDocument/2006/relationships/font" Target="fonts/Raleway-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Bit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688" lvl="0" marL="457200" rtl="0" algn="l">
              <a:lnSpc>
                <a:spcPct val="115000"/>
              </a:lnSpc>
              <a:spcBef>
                <a:spcPts val="0"/>
              </a:spcBef>
              <a:spcAft>
                <a:spcPts val="0"/>
              </a:spcAft>
              <a:buClr>
                <a:srgbClr val="595959"/>
              </a:buClr>
              <a:buSzPts val="1608"/>
              <a:buFont typeface="Lato"/>
              <a:buChar char="●"/>
            </a:pPr>
            <a:r>
              <a:rPr lang="en" sz="1607">
                <a:solidFill>
                  <a:srgbClr val="595959"/>
                </a:solidFill>
                <a:latin typeface="Lato"/>
                <a:ea typeface="Lato"/>
                <a:cs typeface="Lato"/>
                <a:sym typeface="Lato"/>
              </a:rPr>
              <a:t>el crecimiento dinámico de los archivos</a:t>
            </a:r>
            <a:endParaRPr sz="1607">
              <a:solidFill>
                <a:srgbClr val="595959"/>
              </a:solidFill>
              <a:latin typeface="Lato"/>
              <a:ea typeface="Lato"/>
              <a:cs typeface="Lato"/>
              <a:sym typeface="Lato"/>
            </a:endParaRPr>
          </a:p>
          <a:p>
            <a:pPr indent="-330688" lvl="0" marL="457200" rtl="0" algn="l">
              <a:lnSpc>
                <a:spcPct val="115000"/>
              </a:lnSpc>
              <a:spcBef>
                <a:spcPts val="0"/>
              </a:spcBef>
              <a:spcAft>
                <a:spcPts val="0"/>
              </a:spcAft>
              <a:buClr>
                <a:srgbClr val="595959"/>
              </a:buClr>
              <a:buSzPts val="1608"/>
              <a:buFont typeface="Lato"/>
              <a:buChar char="●"/>
            </a:pPr>
            <a:r>
              <a:rPr lang="en" sz="1607">
                <a:solidFill>
                  <a:srgbClr val="595959"/>
                </a:solidFill>
                <a:latin typeface="Lato"/>
                <a:ea typeface="Lato"/>
                <a:cs typeface="Lato"/>
                <a:sym typeface="Lato"/>
              </a:rPr>
              <a:t>la </a:t>
            </a:r>
            <a:endParaRPr sz="1607">
              <a:solidFill>
                <a:srgbClr val="595959"/>
              </a:solidFill>
              <a:latin typeface="Lato"/>
              <a:ea typeface="Lato"/>
              <a:cs typeface="Lato"/>
              <a:sym typeface="Lato"/>
            </a:endParaRPr>
          </a:p>
          <a:p>
            <a:pPr indent="0" lvl="0" marL="0" rtl="0" algn="l">
              <a:lnSpc>
                <a:spcPct val="100000"/>
              </a:lnSpc>
              <a:spcBef>
                <a:spcPts val="1200"/>
              </a:spcBef>
              <a:spcAft>
                <a:spcPts val="0"/>
              </a:spcAft>
              <a:buSzPts val="1100"/>
              <a:buNone/>
            </a:pPr>
            <a:r>
              <a:t/>
            </a:r>
            <a:endParaRPr sz="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688" lvl="0" marL="457200" rtl="0" algn="l">
              <a:lnSpc>
                <a:spcPct val="115000"/>
              </a:lnSpc>
              <a:spcBef>
                <a:spcPts val="0"/>
              </a:spcBef>
              <a:spcAft>
                <a:spcPts val="0"/>
              </a:spcAft>
              <a:buClr>
                <a:srgbClr val="595959"/>
              </a:buClr>
              <a:buSzPts val="1608"/>
              <a:buFont typeface="Lato"/>
              <a:buChar char="●"/>
            </a:pPr>
            <a:r>
              <a:rPr lang="en" sz="1607">
                <a:solidFill>
                  <a:srgbClr val="595959"/>
                </a:solidFill>
                <a:latin typeface="Lato"/>
                <a:ea typeface="Lato"/>
                <a:cs typeface="Lato"/>
                <a:sym typeface="Lato"/>
              </a:rPr>
              <a:t>el crecimiento dinámico de los archivos</a:t>
            </a:r>
            <a:endParaRPr sz="1607">
              <a:solidFill>
                <a:srgbClr val="595959"/>
              </a:solidFill>
              <a:latin typeface="Lato"/>
              <a:ea typeface="Lato"/>
              <a:cs typeface="Lato"/>
              <a:sym typeface="Lato"/>
            </a:endParaRPr>
          </a:p>
          <a:p>
            <a:pPr indent="-330688" lvl="0" marL="457200" rtl="0" algn="l">
              <a:lnSpc>
                <a:spcPct val="115000"/>
              </a:lnSpc>
              <a:spcBef>
                <a:spcPts val="0"/>
              </a:spcBef>
              <a:spcAft>
                <a:spcPts val="0"/>
              </a:spcAft>
              <a:buClr>
                <a:srgbClr val="595959"/>
              </a:buClr>
              <a:buSzPts val="1608"/>
              <a:buFont typeface="Lato"/>
              <a:buChar char="●"/>
            </a:pPr>
            <a:r>
              <a:rPr lang="en" sz="1607">
                <a:solidFill>
                  <a:srgbClr val="595959"/>
                </a:solidFill>
                <a:latin typeface="Lato"/>
                <a:ea typeface="Lato"/>
                <a:cs typeface="Lato"/>
                <a:sym typeface="Lato"/>
              </a:rPr>
              <a:t>la </a:t>
            </a:r>
            <a:endParaRPr sz="1607">
              <a:solidFill>
                <a:srgbClr val="595959"/>
              </a:solidFill>
              <a:latin typeface="Lato"/>
              <a:ea typeface="Lato"/>
              <a:cs typeface="Lato"/>
              <a:sym typeface="Lato"/>
            </a:endParaRPr>
          </a:p>
          <a:p>
            <a:pPr indent="0" lvl="0" marL="0" rtl="0" algn="l">
              <a:lnSpc>
                <a:spcPct val="100000"/>
              </a:lnSpc>
              <a:spcBef>
                <a:spcPts val="1200"/>
              </a:spcBef>
              <a:spcAft>
                <a:spcPts val="0"/>
              </a:spcAft>
              <a:buSzPts val="1100"/>
              <a:buNone/>
            </a:pPr>
            <a:r>
              <a:t/>
            </a:r>
            <a:endParaRPr sz="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iconv -f ISO-8859-15 -t UTF-8 &lt; Intoduccion_a_la_programacion.tex &gt; intro.tex</a:t>
            </a:r>
            <a:endParaRPr sz="1200">
              <a:solidFill>
                <a:srgbClr val="595959"/>
              </a:solidFill>
              <a:latin typeface="Lato"/>
              <a:ea typeface="Lato"/>
              <a:cs typeface="Lato"/>
              <a:sym typeface="Lato"/>
            </a:endParaRPr>
          </a:p>
          <a:p>
            <a:pPr indent="0" lvl="0" marL="0" rtl="0" algn="l">
              <a:lnSpc>
                <a:spcPct val="100000"/>
              </a:lnSpc>
              <a:spcBef>
                <a:spcPts val="1200"/>
              </a:spcBef>
              <a:spcAft>
                <a:spcPts val="0"/>
              </a:spcAft>
              <a:buClr>
                <a:schemeClr val="dk1"/>
              </a:buClr>
              <a:buSzPts val="1100"/>
              <a:buFont typeface="Arial"/>
              <a:buNone/>
            </a:pPr>
            <a:r>
              <a:rPr lang="en"/>
              <a:t>Permites que un stream de datos sean pasados entre dos procesos uno escritor y el otro lector. Del extremo izquierdo del caño se redirecciona el standar output de ese proceso al extremo dereco del caño el cual redirecciona el standar input del otro proceso.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7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2" name="Google Shape;12;p7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 name="Google Shape;13;p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grpSp>
        <p:nvGrpSpPr>
          <p:cNvPr id="59" name="Google Shape;59;p81"/>
          <p:cNvGrpSpPr/>
          <p:nvPr/>
        </p:nvGrpSpPr>
        <p:grpSpPr>
          <a:xfrm>
            <a:off x="830392" y="4169130"/>
            <a:ext cx="745763" cy="45826"/>
            <a:chOff x="4580561" y="2589004"/>
            <a:chExt cx="1064464" cy="25200"/>
          </a:xfrm>
        </p:grpSpPr>
        <p:sp>
          <p:nvSpPr>
            <p:cNvPr id="60" name="Google Shape;60;p8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8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63" name="Google Shape;63;p8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64" name="Google Shape;64;p8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grpSp>
        <p:nvGrpSpPr>
          <p:cNvPr id="15" name="Google Shape;15;p73"/>
          <p:cNvGrpSpPr/>
          <p:nvPr/>
        </p:nvGrpSpPr>
        <p:grpSpPr>
          <a:xfrm>
            <a:off x="830392" y="1191256"/>
            <a:ext cx="745763" cy="45826"/>
            <a:chOff x="4580561" y="2589004"/>
            <a:chExt cx="1064464" cy="25200"/>
          </a:xfrm>
        </p:grpSpPr>
        <p:sp>
          <p:nvSpPr>
            <p:cNvPr id="16" name="Google Shape;16;p7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7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7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 name="Google Shape;19;p7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 name="Shape 20"/>
        <p:cNvGrpSpPr/>
        <p:nvPr/>
      </p:nvGrpSpPr>
      <p:grpSpPr>
        <a:xfrm>
          <a:off x="0" y="0"/>
          <a:ext cx="0" cy="0"/>
          <a:chOff x="0" y="0"/>
          <a:chExt cx="0" cy="0"/>
        </a:xfrm>
      </p:grpSpPr>
      <p:sp>
        <p:nvSpPr>
          <p:cNvPr id="21" name="Google Shape;21;p7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74"/>
          <p:cNvGrpSpPr/>
          <p:nvPr/>
        </p:nvGrpSpPr>
        <p:grpSpPr>
          <a:xfrm>
            <a:off x="830392" y="1191256"/>
            <a:ext cx="745763" cy="45826"/>
            <a:chOff x="4580561" y="2589004"/>
            <a:chExt cx="1064464" cy="25200"/>
          </a:xfrm>
        </p:grpSpPr>
        <p:sp>
          <p:nvSpPr>
            <p:cNvPr id="23" name="Google Shape;23;p7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7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7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6" name="Google Shape;26;p7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7" name="Google Shape;27;p7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8" name="Google Shape;28;p7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7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5"/>
          <p:cNvSpPr txBox="1"/>
          <p:nvPr>
            <p:ph type="title"/>
          </p:nvPr>
        </p:nvSpPr>
        <p:spPr>
          <a:xfrm>
            <a:off x="727650" y="-2370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2" name="Google Shape;32;p7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6"/>
          <p:cNvSpPr txBox="1"/>
          <p:nvPr>
            <p:ph type="title"/>
          </p:nvPr>
        </p:nvSpPr>
        <p:spPr>
          <a:xfrm>
            <a:off x="727800" y="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7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7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7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7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42" name="Google Shape;42;p7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8"/>
          <p:cNvSpPr txBox="1"/>
          <p:nvPr>
            <p:ph type="title"/>
          </p:nvPr>
        </p:nvSpPr>
        <p:spPr>
          <a:xfrm>
            <a:off x="727800" y="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0" name="Google Shape;50;p7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1" name="Google Shape;51;p7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2" name="Shape 52"/>
        <p:cNvGrpSpPr/>
        <p:nvPr/>
      </p:nvGrpSpPr>
      <p:grpSpPr>
        <a:xfrm>
          <a:off x="0" y="0"/>
          <a:ext cx="0" cy="0"/>
          <a:chOff x="0" y="0"/>
          <a:chExt cx="0" cy="0"/>
        </a:xfrm>
      </p:grpSpPr>
      <p:grpSp>
        <p:nvGrpSpPr>
          <p:cNvPr id="53" name="Google Shape;53;p80"/>
          <p:cNvGrpSpPr/>
          <p:nvPr/>
        </p:nvGrpSpPr>
        <p:grpSpPr>
          <a:xfrm>
            <a:off x="830392" y="4169130"/>
            <a:ext cx="745763" cy="45826"/>
            <a:chOff x="4580561" y="2589004"/>
            <a:chExt cx="1064464" cy="25200"/>
          </a:xfrm>
        </p:grpSpPr>
        <p:sp>
          <p:nvSpPr>
            <p:cNvPr id="54" name="Google Shape;54;p8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8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7" name="Google Shape;57;p8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7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7.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Sistemas Operativos </a:t>
            </a:r>
            <a:endParaRPr/>
          </a:p>
          <a:p>
            <a:pPr indent="0" lvl="0" marL="0" rtl="0" algn="l">
              <a:lnSpc>
                <a:spcPct val="100000"/>
              </a:lnSpc>
              <a:spcBef>
                <a:spcPts val="0"/>
              </a:spcBef>
              <a:spcAft>
                <a:spcPts val="0"/>
              </a:spcAft>
              <a:buSzPts val="4200"/>
              <a:buNone/>
            </a:pPr>
            <a:r>
              <a:rPr lang="en"/>
              <a:t>Fisop 2024</a:t>
            </a:r>
            <a:endParaRPr/>
          </a:p>
        </p:txBody>
      </p:sp>
      <p:sp>
        <p:nvSpPr>
          <p:cNvPr id="72" name="Google Shape;72;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2900"/>
              <a:t>El Kernel</a:t>
            </a:r>
            <a:endParaRPr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0"/>
          <p:cNvSpPr txBox="1"/>
          <p:nvPr>
            <p:ph type="title"/>
          </p:nvPr>
        </p:nvSpPr>
        <p:spPr>
          <a:xfrm>
            <a:off x="727800" y="133042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000000"/>
                </a:solidFill>
                <a:latin typeface="Arial"/>
                <a:ea typeface="Arial"/>
                <a:cs typeface="Arial"/>
                <a:sym typeface="Arial"/>
              </a:rPr>
              <a:t>El rol central de un sistema operativo es la protección</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SzPct val="111111"/>
              <a:buNone/>
            </a:pPr>
            <a:r>
              <a:t/>
            </a:r>
            <a:endParaRPr/>
          </a:p>
        </p:txBody>
      </p:sp>
      <p:sp>
        <p:nvSpPr>
          <p:cNvPr id="132" name="Google Shape;132;p1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133" name="Google Shape;133;p1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1"/>
          <p:cNvSpPr txBox="1"/>
          <p:nvPr>
            <p:ph type="title"/>
          </p:nvPr>
        </p:nvSpPr>
        <p:spPr>
          <a:xfrm>
            <a:off x="727650" y="-83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Ejecución Directa</a:t>
            </a:r>
            <a:endParaRPr/>
          </a:p>
        </p:txBody>
      </p:sp>
      <p:sp>
        <p:nvSpPr>
          <p:cNvPr id="139" name="Google Shape;139;p11"/>
          <p:cNvSpPr/>
          <p:nvPr/>
        </p:nvSpPr>
        <p:spPr>
          <a:xfrm>
            <a:off x="7028463" y="3299363"/>
            <a:ext cx="1667100" cy="3987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Hardware</a:t>
            </a:r>
            <a:endParaRPr b="0" i="0" sz="1400" u="none" cap="none" strike="noStrike">
              <a:solidFill>
                <a:srgbClr val="000000"/>
              </a:solidFill>
              <a:latin typeface="Consolas"/>
              <a:ea typeface="Consolas"/>
              <a:cs typeface="Consolas"/>
              <a:sym typeface="Consolas"/>
            </a:endParaRPr>
          </a:p>
        </p:txBody>
      </p:sp>
      <p:sp>
        <p:nvSpPr>
          <p:cNvPr id="140" name="Google Shape;140;p11"/>
          <p:cNvSpPr/>
          <p:nvPr/>
        </p:nvSpPr>
        <p:spPr>
          <a:xfrm>
            <a:off x="7028463" y="2641213"/>
            <a:ext cx="1667100" cy="398700"/>
          </a:xfrm>
          <a:prstGeom prst="rect">
            <a:avLst/>
          </a:prstGeom>
          <a:solidFill>
            <a:srgbClr val="A4C2F4"/>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Kernel</a:t>
            </a:r>
            <a:endParaRPr b="0" i="0" sz="1400" u="none" cap="none" strike="noStrike">
              <a:solidFill>
                <a:srgbClr val="000000"/>
              </a:solidFill>
              <a:latin typeface="Consolas"/>
              <a:ea typeface="Consolas"/>
              <a:cs typeface="Consolas"/>
              <a:sym typeface="Consolas"/>
            </a:endParaRPr>
          </a:p>
        </p:txBody>
      </p:sp>
      <p:sp>
        <p:nvSpPr>
          <p:cNvPr id="141" name="Google Shape;141;p11"/>
          <p:cNvSpPr/>
          <p:nvPr/>
        </p:nvSpPr>
        <p:spPr>
          <a:xfrm>
            <a:off x="7028463" y="1754463"/>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Dist. Pkgs.</a:t>
            </a:r>
            <a:endParaRPr b="0" i="0" sz="1400" u="none" cap="none" strike="noStrike">
              <a:solidFill>
                <a:srgbClr val="000000"/>
              </a:solidFill>
              <a:latin typeface="Consolas"/>
              <a:ea typeface="Consolas"/>
              <a:cs typeface="Consolas"/>
              <a:sym typeface="Consolas"/>
            </a:endParaRPr>
          </a:p>
        </p:txBody>
      </p:sp>
      <p:sp>
        <p:nvSpPr>
          <p:cNvPr id="142" name="Google Shape;142;p11"/>
          <p:cNvSpPr/>
          <p:nvPr/>
        </p:nvSpPr>
        <p:spPr>
          <a:xfrm>
            <a:off x="7028463" y="3039913"/>
            <a:ext cx="1667100" cy="2592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540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Drivers</a:t>
            </a:r>
            <a:endParaRPr b="0" i="0" sz="1000" u="none" cap="none" strike="noStrike">
              <a:solidFill>
                <a:srgbClr val="000000"/>
              </a:solidFill>
              <a:latin typeface="Consolas"/>
              <a:ea typeface="Consolas"/>
              <a:cs typeface="Consolas"/>
              <a:sym typeface="Consolas"/>
            </a:endParaRPr>
          </a:p>
        </p:txBody>
      </p:sp>
      <p:sp>
        <p:nvSpPr>
          <p:cNvPr id="143" name="Google Shape;143;p11"/>
          <p:cNvSpPr/>
          <p:nvPr/>
        </p:nvSpPr>
        <p:spPr>
          <a:xfrm>
            <a:off x="7028463" y="1384675"/>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Entorno gráfico</a:t>
            </a:r>
            <a:endParaRPr b="0" i="0" sz="1400" u="none" cap="none" strike="noStrike">
              <a:solidFill>
                <a:srgbClr val="000000"/>
              </a:solidFill>
              <a:latin typeface="Consolas"/>
              <a:ea typeface="Consolas"/>
              <a:cs typeface="Consolas"/>
              <a:sym typeface="Consolas"/>
            </a:endParaRPr>
          </a:p>
        </p:txBody>
      </p:sp>
      <p:sp>
        <p:nvSpPr>
          <p:cNvPr id="144" name="Google Shape;144;p11"/>
          <p:cNvSpPr/>
          <p:nvPr/>
        </p:nvSpPr>
        <p:spPr>
          <a:xfrm>
            <a:off x="7028463" y="1006625"/>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App Usuario</a:t>
            </a:r>
            <a:endParaRPr b="0" i="0" sz="1400" u="none" cap="none" strike="noStrike">
              <a:solidFill>
                <a:srgbClr val="000000"/>
              </a:solidFill>
              <a:latin typeface="Consolas"/>
              <a:ea typeface="Consolas"/>
              <a:cs typeface="Consolas"/>
              <a:sym typeface="Consolas"/>
            </a:endParaRPr>
          </a:p>
        </p:txBody>
      </p:sp>
      <p:sp>
        <p:nvSpPr>
          <p:cNvPr id="145" name="Google Shape;145;p11"/>
          <p:cNvSpPr/>
          <p:nvPr/>
        </p:nvSpPr>
        <p:spPr>
          <a:xfrm>
            <a:off x="7028475" y="2153300"/>
            <a:ext cx="1667100" cy="2592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540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System Utilities</a:t>
            </a:r>
            <a:endParaRPr b="0" i="0" sz="1000" u="none" cap="none" strike="noStrike">
              <a:solidFill>
                <a:srgbClr val="000000"/>
              </a:solidFill>
              <a:latin typeface="Consolas"/>
              <a:ea typeface="Consolas"/>
              <a:cs typeface="Consolas"/>
              <a:sym typeface="Consolas"/>
            </a:endParaRPr>
          </a:p>
        </p:txBody>
      </p:sp>
      <p:sp>
        <p:nvSpPr>
          <p:cNvPr id="146" name="Google Shape;146;p11"/>
          <p:cNvSpPr/>
          <p:nvPr/>
        </p:nvSpPr>
        <p:spPr>
          <a:xfrm>
            <a:off x="6782575" y="1754475"/>
            <a:ext cx="173700" cy="1544700"/>
          </a:xfrm>
          <a:prstGeom prst="leftBrace">
            <a:avLst>
              <a:gd fmla="val 50000" name="adj1"/>
              <a:gd fmla="val 50000" name="adj2"/>
            </a:avLst>
          </a:prstGeom>
          <a:no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p11"/>
          <p:cNvPicPr preferRelativeResize="0"/>
          <p:nvPr/>
        </p:nvPicPr>
        <p:blipFill rotWithShape="1">
          <a:blip r:embed="rId3">
            <a:alphaModFix/>
          </a:blip>
          <a:srcRect b="0" l="0" r="0" t="0"/>
          <a:stretch/>
        </p:blipFill>
        <p:spPr>
          <a:xfrm>
            <a:off x="59850" y="1599125"/>
            <a:ext cx="6310675" cy="2701575"/>
          </a:xfrm>
          <a:prstGeom prst="rect">
            <a:avLst/>
          </a:prstGeom>
          <a:noFill/>
          <a:ln>
            <a:noFill/>
          </a:ln>
        </p:spPr>
      </p:pic>
      <p:grpSp>
        <p:nvGrpSpPr>
          <p:cNvPr id="148" name="Google Shape;148;p11"/>
          <p:cNvGrpSpPr/>
          <p:nvPr/>
        </p:nvGrpSpPr>
        <p:grpSpPr>
          <a:xfrm>
            <a:off x="8695563" y="1277088"/>
            <a:ext cx="333487" cy="2226125"/>
            <a:chOff x="8418138" y="2134163"/>
            <a:chExt cx="333487" cy="2226125"/>
          </a:xfrm>
        </p:grpSpPr>
        <p:cxnSp>
          <p:nvCxnSpPr>
            <p:cNvPr id="149" name="Google Shape;149;p11"/>
            <p:cNvCxnSpPr/>
            <p:nvPr/>
          </p:nvCxnSpPr>
          <p:spPr>
            <a:xfrm>
              <a:off x="8751625" y="2134175"/>
              <a:ext cx="0" cy="2211000"/>
            </a:xfrm>
            <a:prstGeom prst="straightConnector1">
              <a:avLst/>
            </a:prstGeom>
            <a:noFill/>
            <a:ln cap="flat" cmpd="sng" w="9525">
              <a:solidFill>
                <a:srgbClr val="1A1A1A"/>
              </a:solidFill>
              <a:prstDash val="solid"/>
              <a:round/>
              <a:headEnd len="sm" w="sm" type="none"/>
              <a:tailEnd len="med" w="med" type="triangle"/>
            </a:ln>
          </p:spPr>
        </p:cxnSp>
        <p:cxnSp>
          <p:nvCxnSpPr>
            <p:cNvPr id="150" name="Google Shape;150;p11"/>
            <p:cNvCxnSpPr>
              <a:endCxn id="139" idx="3"/>
            </p:cNvCxnSpPr>
            <p:nvPr/>
          </p:nvCxnSpPr>
          <p:spPr>
            <a:xfrm rot="10800000">
              <a:off x="8418138" y="4355788"/>
              <a:ext cx="333300" cy="4500"/>
            </a:xfrm>
            <a:prstGeom prst="straightConnector1">
              <a:avLst/>
            </a:prstGeom>
            <a:noFill/>
            <a:ln cap="flat" cmpd="sng" w="9525">
              <a:solidFill>
                <a:srgbClr val="1A1A1A"/>
              </a:solidFill>
              <a:prstDash val="solid"/>
              <a:round/>
              <a:headEnd len="sm" w="sm" type="none"/>
              <a:tailEnd len="med" w="med" type="triangle"/>
            </a:ln>
          </p:spPr>
        </p:cxnSp>
        <p:cxnSp>
          <p:nvCxnSpPr>
            <p:cNvPr id="151" name="Google Shape;151;p11"/>
            <p:cNvCxnSpPr/>
            <p:nvPr/>
          </p:nvCxnSpPr>
          <p:spPr>
            <a:xfrm flipH="1" rot="10800000">
              <a:off x="8418188" y="2134163"/>
              <a:ext cx="333300" cy="4500"/>
            </a:xfrm>
            <a:prstGeom prst="straightConnector1">
              <a:avLst/>
            </a:prstGeom>
            <a:noFill/>
            <a:ln cap="flat" cmpd="sng" w="9525">
              <a:solidFill>
                <a:srgbClr val="1A1A1A"/>
              </a:solidFill>
              <a:prstDash val="solid"/>
              <a:round/>
              <a:headEnd len="sm" w="sm" type="none"/>
              <a:tailEnd len="med" w="med" type="triangle"/>
            </a:ln>
          </p:spPr>
        </p:cxnSp>
      </p:grpSp>
      <p:sp>
        <p:nvSpPr>
          <p:cNvPr id="152" name="Google Shape;152;p11"/>
          <p:cNvSpPr txBox="1"/>
          <p:nvPr/>
        </p:nvSpPr>
        <p:spPr>
          <a:xfrm>
            <a:off x="5504700" y="2418500"/>
            <a:ext cx="12330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Sistema</a:t>
            </a:r>
            <a:br>
              <a:rPr b="0" i="0" lang="en" sz="1400" u="none" cap="none" strike="noStrike">
                <a:solidFill>
                  <a:srgbClr val="000000"/>
                </a:solidFill>
                <a:latin typeface="Lato"/>
                <a:ea typeface="Lato"/>
                <a:cs typeface="Lato"/>
                <a:sym typeface="Lato"/>
              </a:rPr>
            </a:br>
            <a:r>
              <a:rPr b="0" i="0" lang="en" sz="1400" u="none" cap="none" strike="noStrike">
                <a:solidFill>
                  <a:srgbClr val="000000"/>
                </a:solidFill>
                <a:latin typeface="Lato"/>
                <a:ea typeface="Lato"/>
                <a:cs typeface="Lato"/>
                <a:sym typeface="Lato"/>
              </a:rPr>
              <a:t>Operativo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727650" y="-23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Ejecución Directa</a:t>
            </a:r>
            <a:endParaRPr/>
          </a:p>
        </p:txBody>
      </p:sp>
      <p:sp>
        <p:nvSpPr>
          <p:cNvPr id="158" name="Google Shape;158;p1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59" name="Google Shape;159;p12"/>
          <p:cNvPicPr preferRelativeResize="0"/>
          <p:nvPr/>
        </p:nvPicPr>
        <p:blipFill rotWithShape="1">
          <a:blip r:embed="rId3">
            <a:alphaModFix/>
          </a:blip>
          <a:srcRect b="0" l="0" r="0" t="0"/>
          <a:stretch/>
        </p:blipFill>
        <p:spPr>
          <a:xfrm>
            <a:off x="4653000" y="1790150"/>
            <a:ext cx="4321627" cy="3241199"/>
          </a:xfrm>
          <a:prstGeom prst="rect">
            <a:avLst/>
          </a:prstGeom>
          <a:noFill/>
          <a:ln>
            <a:noFill/>
          </a:ln>
        </p:spPr>
      </p:pic>
      <p:pic>
        <p:nvPicPr>
          <p:cNvPr id="160" name="Google Shape;160;p12"/>
          <p:cNvPicPr preferRelativeResize="0"/>
          <p:nvPr/>
        </p:nvPicPr>
        <p:blipFill rotWithShape="1">
          <a:blip r:embed="rId4">
            <a:alphaModFix/>
          </a:blip>
          <a:srcRect b="0" l="0" r="0" t="0"/>
          <a:stretch/>
        </p:blipFill>
        <p:spPr>
          <a:xfrm>
            <a:off x="936338" y="1853850"/>
            <a:ext cx="3306779" cy="317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fontScale="55000" lnSpcReduction="20000"/>
          </a:bodyPr>
          <a:lstStyle/>
          <a:p>
            <a:pPr indent="0" lvl="0" marL="0" rtl="0" algn="ctr">
              <a:lnSpc>
                <a:spcPct val="100000"/>
              </a:lnSpc>
              <a:spcBef>
                <a:spcPts val="0"/>
              </a:spcBef>
              <a:spcAft>
                <a:spcPts val="0"/>
              </a:spcAft>
              <a:buSzPct val="84415"/>
              <a:buNone/>
            </a:pPr>
            <a:r>
              <a:rPr b="1" lang="en" sz="2800">
                <a:solidFill>
                  <a:schemeClr val="dk2"/>
                </a:solidFill>
                <a:latin typeface="Raleway"/>
                <a:ea typeface="Raleway"/>
                <a:cs typeface="Raleway"/>
                <a:sym typeface="Raleway"/>
              </a:rPr>
              <a:t>Ejecución Directa</a:t>
            </a:r>
            <a:endParaRPr b="1" sz="2800">
              <a:solidFill>
                <a:schemeClr val="dk2"/>
              </a:solidFill>
              <a:latin typeface="Raleway"/>
              <a:ea typeface="Raleway"/>
              <a:cs typeface="Raleway"/>
              <a:sym typeface="Raleway"/>
            </a:endParaRPr>
          </a:p>
          <a:p>
            <a:pPr indent="0" lvl="0" marL="0" rtl="0" algn="ctr">
              <a:lnSpc>
                <a:spcPct val="100000"/>
              </a:lnSpc>
              <a:spcBef>
                <a:spcPts val="0"/>
              </a:spcBef>
              <a:spcAft>
                <a:spcPts val="0"/>
              </a:spcAft>
              <a:buSzPct val="181818"/>
              <a:buNone/>
            </a:pPr>
            <a:r>
              <a:t/>
            </a:r>
            <a:endParaRPr/>
          </a:p>
        </p:txBody>
      </p:sp>
      <p:pic>
        <p:nvPicPr>
          <p:cNvPr id="166" name="Google Shape;166;p13"/>
          <p:cNvPicPr preferRelativeResize="0"/>
          <p:nvPr/>
        </p:nvPicPr>
        <p:blipFill rotWithShape="1">
          <a:blip r:embed="rId3">
            <a:alphaModFix/>
          </a:blip>
          <a:srcRect b="0" l="0" r="0" t="0"/>
          <a:stretch/>
        </p:blipFill>
        <p:spPr>
          <a:xfrm>
            <a:off x="817075" y="367350"/>
            <a:ext cx="7342866" cy="400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fontScale="55000" lnSpcReduction="20000"/>
          </a:bodyPr>
          <a:lstStyle/>
          <a:p>
            <a:pPr indent="0" lvl="0" marL="0" rtl="0" algn="ctr">
              <a:lnSpc>
                <a:spcPct val="100000"/>
              </a:lnSpc>
              <a:spcBef>
                <a:spcPts val="0"/>
              </a:spcBef>
              <a:spcAft>
                <a:spcPts val="0"/>
              </a:spcAft>
              <a:buSzPct val="84415"/>
              <a:buNone/>
            </a:pPr>
            <a:r>
              <a:rPr b="1" lang="en" sz="2800">
                <a:solidFill>
                  <a:schemeClr val="dk2"/>
                </a:solidFill>
                <a:latin typeface="Raleway"/>
                <a:ea typeface="Raleway"/>
                <a:cs typeface="Raleway"/>
                <a:sym typeface="Raleway"/>
              </a:rPr>
              <a:t>Ejecución Directa</a:t>
            </a:r>
            <a:endParaRPr b="1" sz="2800">
              <a:solidFill>
                <a:schemeClr val="dk2"/>
              </a:solidFill>
              <a:latin typeface="Raleway"/>
              <a:ea typeface="Raleway"/>
              <a:cs typeface="Raleway"/>
              <a:sym typeface="Raleway"/>
            </a:endParaRPr>
          </a:p>
          <a:p>
            <a:pPr indent="0" lvl="0" marL="0" rtl="0" algn="ctr">
              <a:lnSpc>
                <a:spcPct val="100000"/>
              </a:lnSpc>
              <a:spcBef>
                <a:spcPts val="0"/>
              </a:spcBef>
              <a:spcAft>
                <a:spcPts val="0"/>
              </a:spcAft>
              <a:buSzPct val="181818"/>
              <a:buNone/>
            </a:pPr>
            <a:r>
              <a:t/>
            </a:r>
            <a:endParaRPr/>
          </a:p>
        </p:txBody>
      </p:sp>
      <p:pic>
        <p:nvPicPr>
          <p:cNvPr id="172" name="Google Shape;172;p14"/>
          <p:cNvPicPr preferRelativeResize="0"/>
          <p:nvPr/>
        </p:nvPicPr>
        <p:blipFill rotWithShape="1">
          <a:blip r:embed="rId3">
            <a:alphaModFix/>
          </a:blip>
          <a:srcRect b="0" l="0" r="0" t="0"/>
          <a:stretch/>
        </p:blipFill>
        <p:spPr>
          <a:xfrm>
            <a:off x="597650" y="213825"/>
            <a:ext cx="7463051" cy="402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ph type="title"/>
          </p:nvPr>
        </p:nvSpPr>
        <p:spPr>
          <a:xfrm>
            <a:off x="4740825" y="567575"/>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040"/>
              <a:t>Limitar la Ejecución Directa</a:t>
            </a:r>
            <a:endParaRPr sz="2040"/>
          </a:p>
        </p:txBody>
      </p:sp>
      <p:sp>
        <p:nvSpPr>
          <p:cNvPr id="178" name="Google Shape;178;p15"/>
          <p:cNvSpPr txBox="1"/>
          <p:nvPr>
            <p:ph idx="1" type="body"/>
          </p:nvPr>
        </p:nvSpPr>
        <p:spPr>
          <a:xfrm>
            <a:off x="729450" y="1404350"/>
            <a:ext cx="4644000" cy="358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b="1" sz="2000"/>
          </a:p>
          <a:p>
            <a:pPr indent="0" lvl="0" marL="0" rtl="0" algn="l">
              <a:lnSpc>
                <a:spcPct val="115000"/>
              </a:lnSpc>
              <a:spcBef>
                <a:spcPts val="1200"/>
              </a:spcBef>
              <a:spcAft>
                <a:spcPts val="1200"/>
              </a:spcAft>
              <a:buSzPts val="1300"/>
              <a:buNone/>
            </a:pPr>
            <a:r>
              <a:t/>
            </a:r>
            <a:endParaRPr sz="2000"/>
          </a:p>
        </p:txBody>
      </p:sp>
      <p:sp>
        <p:nvSpPr>
          <p:cNvPr id="179" name="Google Shape;179;p15"/>
          <p:cNvSpPr/>
          <p:nvPr/>
        </p:nvSpPr>
        <p:spPr>
          <a:xfrm>
            <a:off x="6751038" y="4073988"/>
            <a:ext cx="1667100" cy="3987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Hardware</a:t>
            </a:r>
            <a:endParaRPr b="0" i="0" sz="1400" u="none" cap="none" strike="noStrike">
              <a:solidFill>
                <a:srgbClr val="000000"/>
              </a:solidFill>
              <a:latin typeface="Consolas"/>
              <a:ea typeface="Consolas"/>
              <a:cs typeface="Consolas"/>
              <a:sym typeface="Consolas"/>
            </a:endParaRPr>
          </a:p>
        </p:txBody>
      </p:sp>
      <p:sp>
        <p:nvSpPr>
          <p:cNvPr id="180" name="Google Shape;180;p15"/>
          <p:cNvSpPr/>
          <p:nvPr/>
        </p:nvSpPr>
        <p:spPr>
          <a:xfrm>
            <a:off x="6751038" y="3415838"/>
            <a:ext cx="1667100" cy="398700"/>
          </a:xfrm>
          <a:prstGeom prst="rect">
            <a:avLst/>
          </a:prstGeom>
          <a:solidFill>
            <a:srgbClr val="A4C2F4"/>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Kernel</a:t>
            </a:r>
            <a:endParaRPr b="0" i="0" sz="1400" u="none" cap="none" strike="noStrike">
              <a:solidFill>
                <a:srgbClr val="000000"/>
              </a:solidFill>
              <a:latin typeface="Consolas"/>
              <a:ea typeface="Consolas"/>
              <a:cs typeface="Consolas"/>
              <a:sym typeface="Consolas"/>
            </a:endParaRPr>
          </a:p>
        </p:txBody>
      </p:sp>
      <p:sp>
        <p:nvSpPr>
          <p:cNvPr id="181" name="Google Shape;181;p15"/>
          <p:cNvSpPr/>
          <p:nvPr/>
        </p:nvSpPr>
        <p:spPr>
          <a:xfrm>
            <a:off x="6751038" y="2529088"/>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nsolas"/>
                <a:ea typeface="Consolas"/>
                <a:cs typeface="Consolas"/>
                <a:sym typeface="Consolas"/>
              </a:rPr>
              <a:t>Dist. Pkgs.</a:t>
            </a:r>
            <a:endParaRPr b="0" i="0" sz="1200" u="none" cap="none" strike="noStrike">
              <a:solidFill>
                <a:srgbClr val="000000"/>
              </a:solidFill>
              <a:latin typeface="Consolas"/>
              <a:ea typeface="Consolas"/>
              <a:cs typeface="Consolas"/>
              <a:sym typeface="Consolas"/>
            </a:endParaRPr>
          </a:p>
        </p:txBody>
      </p:sp>
      <p:sp>
        <p:nvSpPr>
          <p:cNvPr id="182" name="Google Shape;182;p15"/>
          <p:cNvSpPr/>
          <p:nvPr/>
        </p:nvSpPr>
        <p:spPr>
          <a:xfrm>
            <a:off x="6751038" y="3814538"/>
            <a:ext cx="1667100" cy="2592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540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Drivers</a:t>
            </a:r>
            <a:endParaRPr b="0" i="0" sz="1000" u="none" cap="none" strike="noStrike">
              <a:solidFill>
                <a:srgbClr val="000000"/>
              </a:solidFill>
              <a:latin typeface="Consolas"/>
              <a:ea typeface="Consolas"/>
              <a:cs typeface="Consolas"/>
              <a:sym typeface="Consolas"/>
            </a:endParaRPr>
          </a:p>
        </p:txBody>
      </p:sp>
      <p:sp>
        <p:nvSpPr>
          <p:cNvPr id="183" name="Google Shape;183;p15"/>
          <p:cNvSpPr/>
          <p:nvPr/>
        </p:nvSpPr>
        <p:spPr>
          <a:xfrm>
            <a:off x="6751038" y="2159300"/>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nsolas"/>
                <a:ea typeface="Consolas"/>
                <a:cs typeface="Consolas"/>
                <a:sym typeface="Consolas"/>
              </a:rPr>
              <a:t>Entorno gráfico</a:t>
            </a:r>
            <a:endParaRPr b="0" i="0" sz="1200" u="none" cap="none" strike="noStrike">
              <a:solidFill>
                <a:srgbClr val="000000"/>
              </a:solidFill>
              <a:latin typeface="Consolas"/>
              <a:ea typeface="Consolas"/>
              <a:cs typeface="Consolas"/>
              <a:sym typeface="Consolas"/>
            </a:endParaRPr>
          </a:p>
        </p:txBody>
      </p:sp>
      <p:sp>
        <p:nvSpPr>
          <p:cNvPr id="184" name="Google Shape;184;p15"/>
          <p:cNvSpPr/>
          <p:nvPr/>
        </p:nvSpPr>
        <p:spPr>
          <a:xfrm>
            <a:off x="6751038" y="1781250"/>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Usuario</a:t>
            </a:r>
            <a:endParaRPr b="0" i="0" sz="1400" u="none" cap="none" strike="noStrike">
              <a:solidFill>
                <a:srgbClr val="000000"/>
              </a:solidFill>
              <a:latin typeface="Consolas"/>
              <a:ea typeface="Consolas"/>
              <a:cs typeface="Consolas"/>
              <a:sym typeface="Consolas"/>
            </a:endParaRPr>
          </a:p>
        </p:txBody>
      </p:sp>
      <p:sp>
        <p:nvSpPr>
          <p:cNvPr id="185" name="Google Shape;185;p15"/>
          <p:cNvSpPr/>
          <p:nvPr/>
        </p:nvSpPr>
        <p:spPr>
          <a:xfrm>
            <a:off x="6751050" y="2927925"/>
            <a:ext cx="1667100" cy="2592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540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System Utilities</a:t>
            </a:r>
            <a:endParaRPr b="0" i="0" sz="1000" u="none" cap="none" strike="noStrike">
              <a:solidFill>
                <a:srgbClr val="000000"/>
              </a:solidFill>
              <a:latin typeface="Consolas"/>
              <a:ea typeface="Consolas"/>
              <a:cs typeface="Consolas"/>
              <a:sym typeface="Consolas"/>
            </a:endParaRPr>
          </a:p>
        </p:txBody>
      </p:sp>
      <p:sp>
        <p:nvSpPr>
          <p:cNvPr id="186" name="Google Shape;186;p15"/>
          <p:cNvSpPr/>
          <p:nvPr/>
        </p:nvSpPr>
        <p:spPr>
          <a:xfrm>
            <a:off x="6505150" y="2529100"/>
            <a:ext cx="173700" cy="1544700"/>
          </a:xfrm>
          <a:prstGeom prst="leftBrace">
            <a:avLst>
              <a:gd fmla="val 50000" name="adj1"/>
              <a:gd fmla="val 50000" name="adj2"/>
            </a:avLst>
          </a:prstGeom>
          <a:no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5373575" y="3193125"/>
            <a:ext cx="10866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Sistema</a:t>
            </a:r>
            <a:br>
              <a:rPr b="0" i="0" lang="en" sz="1400" u="none" cap="none" strike="noStrike">
                <a:solidFill>
                  <a:srgbClr val="000000"/>
                </a:solidFill>
                <a:latin typeface="Lato"/>
                <a:ea typeface="Lato"/>
                <a:cs typeface="Lato"/>
                <a:sym typeface="Lato"/>
              </a:rPr>
            </a:br>
            <a:r>
              <a:rPr b="0" i="0" lang="en" sz="1400" u="none" cap="none" strike="noStrike">
                <a:solidFill>
                  <a:srgbClr val="000000"/>
                </a:solidFill>
                <a:latin typeface="Lato"/>
                <a:ea typeface="Lato"/>
                <a:cs typeface="Lato"/>
                <a:sym typeface="Lato"/>
              </a:rPr>
              <a:t>Operativo</a:t>
            </a:r>
            <a:endParaRPr b="0" i="0" sz="1400" u="none" cap="none" strike="noStrike">
              <a:solidFill>
                <a:srgbClr val="000000"/>
              </a:solidFill>
              <a:latin typeface="Lato"/>
              <a:ea typeface="Lato"/>
              <a:cs typeface="Lato"/>
              <a:sym typeface="Lato"/>
            </a:endParaRPr>
          </a:p>
        </p:txBody>
      </p:sp>
      <p:cxnSp>
        <p:nvCxnSpPr>
          <p:cNvPr id="188" name="Google Shape;188;p15"/>
          <p:cNvCxnSpPr/>
          <p:nvPr/>
        </p:nvCxnSpPr>
        <p:spPr>
          <a:xfrm>
            <a:off x="8751953" y="2134236"/>
            <a:ext cx="0" cy="1404427"/>
          </a:xfrm>
          <a:prstGeom prst="straightConnector1">
            <a:avLst/>
          </a:prstGeom>
          <a:noFill/>
          <a:ln cap="flat" cmpd="sng" w="9525">
            <a:solidFill>
              <a:srgbClr val="1A1A1A"/>
            </a:solidFill>
            <a:prstDash val="solid"/>
            <a:round/>
            <a:headEnd len="sm" w="sm" type="none"/>
            <a:tailEnd len="med" w="med" type="triangle"/>
          </a:ln>
        </p:spPr>
      </p:cxnSp>
      <p:cxnSp>
        <p:nvCxnSpPr>
          <p:cNvPr id="189" name="Google Shape;189;p15"/>
          <p:cNvCxnSpPr/>
          <p:nvPr/>
        </p:nvCxnSpPr>
        <p:spPr>
          <a:xfrm rot="10800000">
            <a:off x="8418466" y="3545262"/>
            <a:ext cx="333300" cy="3000"/>
          </a:xfrm>
          <a:prstGeom prst="straightConnector1">
            <a:avLst/>
          </a:prstGeom>
          <a:noFill/>
          <a:ln cap="flat" cmpd="sng" w="9525">
            <a:solidFill>
              <a:srgbClr val="1A1A1A"/>
            </a:solidFill>
            <a:prstDash val="solid"/>
            <a:round/>
            <a:headEnd len="sm" w="sm" type="none"/>
            <a:tailEnd len="med" w="med" type="triangle"/>
          </a:ln>
        </p:spPr>
      </p:cxnSp>
      <p:cxnSp>
        <p:nvCxnSpPr>
          <p:cNvPr id="190" name="Google Shape;190;p15"/>
          <p:cNvCxnSpPr/>
          <p:nvPr/>
        </p:nvCxnSpPr>
        <p:spPr>
          <a:xfrm flipH="1" rot="10800000">
            <a:off x="8418516" y="2134228"/>
            <a:ext cx="333300" cy="2858"/>
          </a:xfrm>
          <a:prstGeom prst="straightConnector1">
            <a:avLst/>
          </a:prstGeom>
          <a:noFill/>
          <a:ln cap="flat" cmpd="sng" w="9525">
            <a:solidFill>
              <a:srgbClr val="1A1A1A"/>
            </a:solidFill>
            <a:prstDash val="solid"/>
            <a:round/>
            <a:headEnd len="sm" w="sm" type="none"/>
            <a:tailEnd len="med" w="med" type="triangle"/>
          </a:ln>
        </p:spPr>
      </p:cxnSp>
      <p:cxnSp>
        <p:nvCxnSpPr>
          <p:cNvPr id="191" name="Google Shape;191;p15"/>
          <p:cNvCxnSpPr/>
          <p:nvPr/>
        </p:nvCxnSpPr>
        <p:spPr>
          <a:xfrm>
            <a:off x="8197891" y="3685312"/>
            <a:ext cx="900" cy="276000"/>
          </a:xfrm>
          <a:prstGeom prst="straightConnector1">
            <a:avLst/>
          </a:prstGeom>
          <a:noFill/>
          <a:ln cap="flat" cmpd="sng" w="9525">
            <a:solidFill>
              <a:srgbClr val="1A1A1A"/>
            </a:solidFill>
            <a:prstDash val="solid"/>
            <a:round/>
            <a:headEnd len="sm" w="sm" type="none"/>
            <a:tailEnd len="med" w="med" type="triangle"/>
          </a:ln>
        </p:spPr>
      </p:cxnSp>
      <p:cxnSp>
        <p:nvCxnSpPr>
          <p:cNvPr id="192" name="Google Shape;192;p15"/>
          <p:cNvCxnSpPr/>
          <p:nvPr/>
        </p:nvCxnSpPr>
        <p:spPr>
          <a:xfrm>
            <a:off x="8350291" y="3935112"/>
            <a:ext cx="900" cy="276000"/>
          </a:xfrm>
          <a:prstGeom prst="straightConnector1">
            <a:avLst/>
          </a:prstGeom>
          <a:noFill/>
          <a:ln cap="flat" cmpd="sng" w="9525">
            <a:solidFill>
              <a:srgbClr val="1A1A1A"/>
            </a:solidFill>
            <a:prstDash val="solid"/>
            <a:round/>
            <a:headEnd len="sm" w="sm" type="none"/>
            <a:tailEnd len="med" w="med" type="triangle"/>
          </a:ln>
        </p:spPr>
      </p:cxnSp>
      <p:pic>
        <p:nvPicPr>
          <p:cNvPr id="193" name="Google Shape;193;p15"/>
          <p:cNvPicPr preferRelativeResize="0"/>
          <p:nvPr/>
        </p:nvPicPr>
        <p:blipFill rotWithShape="1">
          <a:blip r:embed="rId3">
            <a:alphaModFix/>
          </a:blip>
          <a:srcRect b="0" l="0" r="0" t="0"/>
          <a:stretch/>
        </p:blipFill>
        <p:spPr>
          <a:xfrm>
            <a:off x="165295" y="0"/>
            <a:ext cx="4406709"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Limitar la Ejecución Directa</a:t>
            </a:r>
            <a:endParaRPr/>
          </a:p>
        </p:txBody>
      </p:sp>
      <p:sp>
        <p:nvSpPr>
          <p:cNvPr id="199" name="Google Shape;199;p16"/>
          <p:cNvSpPr txBox="1"/>
          <p:nvPr>
            <p:ph idx="1" type="body"/>
          </p:nvPr>
        </p:nvSpPr>
        <p:spPr>
          <a:xfrm>
            <a:off x="729450" y="1404350"/>
            <a:ext cx="4644000" cy="3583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sz="2000"/>
              <a:t>La ejecución directa es PELIGROSA!</a:t>
            </a:r>
            <a:endParaRPr sz="2000"/>
          </a:p>
          <a:p>
            <a:pPr indent="0" lvl="0" marL="0" rtl="0" algn="l">
              <a:lnSpc>
                <a:spcPct val="115000"/>
              </a:lnSpc>
              <a:spcBef>
                <a:spcPts val="1200"/>
              </a:spcBef>
              <a:spcAft>
                <a:spcPts val="0"/>
              </a:spcAft>
              <a:buSzPts val="1300"/>
              <a:buNone/>
            </a:pPr>
            <a:r>
              <a:t/>
            </a:r>
            <a:endParaRPr sz="2000"/>
          </a:p>
          <a:p>
            <a:pPr indent="0" lvl="0" marL="0" rtl="0" algn="l">
              <a:lnSpc>
                <a:spcPct val="115000"/>
              </a:lnSpc>
              <a:spcBef>
                <a:spcPts val="1200"/>
              </a:spcBef>
              <a:spcAft>
                <a:spcPts val="0"/>
              </a:spcAft>
              <a:buSzPts val="1300"/>
              <a:buNone/>
            </a:pPr>
            <a:r>
              <a:rPr b="1" lang="en" sz="2000"/>
              <a:t>Modo Dual.</a:t>
            </a:r>
            <a:endParaRPr b="1" sz="2000"/>
          </a:p>
          <a:p>
            <a:pPr indent="0" lvl="0" marL="0" rtl="0" algn="l">
              <a:lnSpc>
                <a:spcPct val="115000"/>
              </a:lnSpc>
              <a:spcBef>
                <a:spcPts val="1200"/>
              </a:spcBef>
              <a:spcAft>
                <a:spcPts val="0"/>
              </a:spcAft>
              <a:buSzPts val="1300"/>
              <a:buNone/>
            </a:pPr>
            <a:r>
              <a:rPr b="1" lang="en" sz="2000"/>
              <a:t>Inst Privilegiadas.</a:t>
            </a:r>
            <a:endParaRPr b="1" sz="2000"/>
          </a:p>
          <a:p>
            <a:pPr indent="0" lvl="0" marL="0" rtl="0" algn="l">
              <a:lnSpc>
                <a:spcPct val="115000"/>
              </a:lnSpc>
              <a:spcBef>
                <a:spcPts val="1200"/>
              </a:spcBef>
              <a:spcAft>
                <a:spcPts val="0"/>
              </a:spcAft>
              <a:buSzPts val="1300"/>
              <a:buNone/>
            </a:pPr>
            <a:r>
              <a:rPr b="1" lang="en" sz="2000"/>
              <a:t>Protección de Memoria.</a:t>
            </a:r>
            <a:endParaRPr b="1" sz="2000"/>
          </a:p>
          <a:p>
            <a:pPr indent="0" lvl="0" marL="0" rtl="0" algn="l">
              <a:lnSpc>
                <a:spcPct val="115000"/>
              </a:lnSpc>
              <a:spcBef>
                <a:spcPts val="1200"/>
              </a:spcBef>
              <a:spcAft>
                <a:spcPts val="0"/>
              </a:spcAft>
              <a:buSzPts val="1300"/>
              <a:buNone/>
            </a:pPr>
            <a:r>
              <a:rPr b="1" lang="en" sz="2000"/>
              <a:t>Timer Interrupts</a:t>
            </a:r>
            <a:endParaRPr b="1" sz="2000"/>
          </a:p>
          <a:p>
            <a:pPr indent="0" lvl="0" marL="0" rtl="0" algn="l">
              <a:lnSpc>
                <a:spcPct val="115000"/>
              </a:lnSpc>
              <a:spcBef>
                <a:spcPts val="1200"/>
              </a:spcBef>
              <a:spcAft>
                <a:spcPts val="1200"/>
              </a:spcAft>
              <a:buSzPts val="1300"/>
              <a:buNone/>
            </a:pPr>
            <a:r>
              <a:t/>
            </a:r>
            <a:endParaRPr sz="2000"/>
          </a:p>
        </p:txBody>
      </p:sp>
      <p:sp>
        <p:nvSpPr>
          <p:cNvPr id="200" name="Google Shape;200;p16"/>
          <p:cNvSpPr/>
          <p:nvPr/>
        </p:nvSpPr>
        <p:spPr>
          <a:xfrm>
            <a:off x="6751038" y="4073988"/>
            <a:ext cx="1667100" cy="3987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Hardware</a:t>
            </a:r>
            <a:endParaRPr b="0" i="0" sz="1400" u="none" cap="none" strike="noStrike">
              <a:solidFill>
                <a:srgbClr val="000000"/>
              </a:solidFill>
              <a:latin typeface="Consolas"/>
              <a:ea typeface="Consolas"/>
              <a:cs typeface="Consolas"/>
              <a:sym typeface="Consolas"/>
            </a:endParaRPr>
          </a:p>
        </p:txBody>
      </p:sp>
      <p:sp>
        <p:nvSpPr>
          <p:cNvPr id="201" name="Google Shape;201;p16"/>
          <p:cNvSpPr/>
          <p:nvPr/>
        </p:nvSpPr>
        <p:spPr>
          <a:xfrm>
            <a:off x="6751038" y="3415838"/>
            <a:ext cx="1667100" cy="398700"/>
          </a:xfrm>
          <a:prstGeom prst="rect">
            <a:avLst/>
          </a:prstGeom>
          <a:solidFill>
            <a:srgbClr val="A4C2F4"/>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Kernel</a:t>
            </a:r>
            <a:endParaRPr b="0" i="0" sz="1400" u="none" cap="none" strike="noStrike">
              <a:solidFill>
                <a:srgbClr val="000000"/>
              </a:solidFill>
              <a:latin typeface="Consolas"/>
              <a:ea typeface="Consolas"/>
              <a:cs typeface="Consolas"/>
              <a:sym typeface="Consolas"/>
            </a:endParaRPr>
          </a:p>
        </p:txBody>
      </p:sp>
      <p:sp>
        <p:nvSpPr>
          <p:cNvPr id="202" name="Google Shape;202;p16"/>
          <p:cNvSpPr/>
          <p:nvPr/>
        </p:nvSpPr>
        <p:spPr>
          <a:xfrm>
            <a:off x="6751038" y="2529088"/>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nsolas"/>
                <a:ea typeface="Consolas"/>
                <a:cs typeface="Consolas"/>
                <a:sym typeface="Consolas"/>
              </a:rPr>
              <a:t>Dist. Pkgs.</a:t>
            </a:r>
            <a:endParaRPr b="0" i="0" sz="1200" u="none" cap="none" strike="noStrike">
              <a:solidFill>
                <a:srgbClr val="000000"/>
              </a:solidFill>
              <a:latin typeface="Consolas"/>
              <a:ea typeface="Consolas"/>
              <a:cs typeface="Consolas"/>
              <a:sym typeface="Consolas"/>
            </a:endParaRPr>
          </a:p>
        </p:txBody>
      </p:sp>
      <p:sp>
        <p:nvSpPr>
          <p:cNvPr id="203" name="Google Shape;203;p16"/>
          <p:cNvSpPr/>
          <p:nvPr/>
        </p:nvSpPr>
        <p:spPr>
          <a:xfrm>
            <a:off x="6751038" y="3814538"/>
            <a:ext cx="1667100" cy="2592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540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Drivers</a:t>
            </a:r>
            <a:endParaRPr b="0" i="0" sz="1000" u="none" cap="none" strike="noStrike">
              <a:solidFill>
                <a:srgbClr val="000000"/>
              </a:solidFill>
              <a:latin typeface="Consolas"/>
              <a:ea typeface="Consolas"/>
              <a:cs typeface="Consolas"/>
              <a:sym typeface="Consolas"/>
            </a:endParaRPr>
          </a:p>
        </p:txBody>
      </p:sp>
      <p:sp>
        <p:nvSpPr>
          <p:cNvPr id="204" name="Google Shape;204;p16"/>
          <p:cNvSpPr/>
          <p:nvPr/>
        </p:nvSpPr>
        <p:spPr>
          <a:xfrm>
            <a:off x="6751038" y="2159300"/>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nsolas"/>
                <a:ea typeface="Consolas"/>
                <a:cs typeface="Consolas"/>
                <a:sym typeface="Consolas"/>
              </a:rPr>
              <a:t>Entorno gráfico</a:t>
            </a:r>
            <a:endParaRPr b="0" i="0" sz="1200" u="none" cap="none" strike="noStrike">
              <a:solidFill>
                <a:srgbClr val="000000"/>
              </a:solidFill>
              <a:latin typeface="Consolas"/>
              <a:ea typeface="Consolas"/>
              <a:cs typeface="Consolas"/>
              <a:sym typeface="Consolas"/>
            </a:endParaRPr>
          </a:p>
        </p:txBody>
      </p:sp>
      <p:sp>
        <p:nvSpPr>
          <p:cNvPr id="205" name="Google Shape;205;p16"/>
          <p:cNvSpPr/>
          <p:nvPr/>
        </p:nvSpPr>
        <p:spPr>
          <a:xfrm>
            <a:off x="6751038" y="1781250"/>
            <a:ext cx="1667100" cy="3987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Usuario</a:t>
            </a:r>
            <a:endParaRPr b="0" i="0" sz="1400" u="none" cap="none" strike="noStrike">
              <a:solidFill>
                <a:srgbClr val="000000"/>
              </a:solidFill>
              <a:latin typeface="Consolas"/>
              <a:ea typeface="Consolas"/>
              <a:cs typeface="Consolas"/>
              <a:sym typeface="Consolas"/>
            </a:endParaRPr>
          </a:p>
        </p:txBody>
      </p:sp>
      <p:sp>
        <p:nvSpPr>
          <p:cNvPr id="206" name="Google Shape;206;p16"/>
          <p:cNvSpPr/>
          <p:nvPr/>
        </p:nvSpPr>
        <p:spPr>
          <a:xfrm>
            <a:off x="6751050" y="2927925"/>
            <a:ext cx="1667100" cy="259200"/>
          </a:xfrm>
          <a:prstGeom prst="rect">
            <a:avLst/>
          </a:prstGeom>
          <a:solidFill>
            <a:srgbClr val="FFE599"/>
          </a:solidFill>
          <a:ln cap="flat" cmpd="sng" w="9525">
            <a:solidFill>
              <a:srgbClr val="1A1A1A"/>
            </a:solidFill>
            <a:prstDash val="solid"/>
            <a:round/>
            <a:headEnd len="sm" w="sm" type="none"/>
            <a:tailEnd len="sm" w="sm" type="none"/>
          </a:ln>
        </p:spPr>
        <p:txBody>
          <a:bodyPr anchorCtr="0" anchor="t" bIns="91425" lIns="91425" spcFirstLastPara="1" rIns="91425" wrap="square" tIns="540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System Utilities</a:t>
            </a:r>
            <a:endParaRPr b="0" i="0" sz="1000" u="none" cap="none" strike="noStrike">
              <a:solidFill>
                <a:srgbClr val="000000"/>
              </a:solidFill>
              <a:latin typeface="Consolas"/>
              <a:ea typeface="Consolas"/>
              <a:cs typeface="Consolas"/>
              <a:sym typeface="Consolas"/>
            </a:endParaRPr>
          </a:p>
        </p:txBody>
      </p:sp>
      <p:sp>
        <p:nvSpPr>
          <p:cNvPr id="207" name="Google Shape;207;p16"/>
          <p:cNvSpPr/>
          <p:nvPr/>
        </p:nvSpPr>
        <p:spPr>
          <a:xfrm>
            <a:off x="6505150" y="2529100"/>
            <a:ext cx="173700" cy="1544700"/>
          </a:xfrm>
          <a:prstGeom prst="leftBrace">
            <a:avLst>
              <a:gd fmla="val 50000" name="adj1"/>
              <a:gd fmla="val 50000" name="adj2"/>
            </a:avLst>
          </a:prstGeom>
          <a:no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6"/>
          <p:cNvSpPr txBox="1"/>
          <p:nvPr/>
        </p:nvSpPr>
        <p:spPr>
          <a:xfrm>
            <a:off x="5373575" y="3193125"/>
            <a:ext cx="1086600" cy="831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Sistema</a:t>
            </a:r>
            <a:br>
              <a:rPr b="0" i="0" lang="en" sz="1400" u="none" cap="none" strike="noStrike">
                <a:solidFill>
                  <a:srgbClr val="000000"/>
                </a:solidFill>
                <a:latin typeface="Lato"/>
                <a:ea typeface="Lato"/>
                <a:cs typeface="Lato"/>
                <a:sym typeface="Lato"/>
              </a:rPr>
            </a:br>
            <a:r>
              <a:rPr b="0" i="0" lang="en" sz="1400" u="none" cap="none" strike="noStrike">
                <a:solidFill>
                  <a:srgbClr val="000000"/>
                </a:solidFill>
                <a:latin typeface="Lato"/>
                <a:ea typeface="Lato"/>
                <a:cs typeface="Lato"/>
                <a:sym typeface="Lato"/>
              </a:rPr>
              <a:t>Operativo</a:t>
            </a:r>
            <a:endParaRPr b="0" i="0" sz="1400" u="none" cap="none" strike="noStrike">
              <a:solidFill>
                <a:srgbClr val="000000"/>
              </a:solidFill>
              <a:latin typeface="Lato"/>
              <a:ea typeface="Lato"/>
              <a:cs typeface="Lato"/>
              <a:sym typeface="Lato"/>
            </a:endParaRPr>
          </a:p>
        </p:txBody>
      </p:sp>
      <p:cxnSp>
        <p:nvCxnSpPr>
          <p:cNvPr id="209" name="Google Shape;209;p16"/>
          <p:cNvCxnSpPr/>
          <p:nvPr/>
        </p:nvCxnSpPr>
        <p:spPr>
          <a:xfrm>
            <a:off x="8751953" y="2134236"/>
            <a:ext cx="0" cy="1404300"/>
          </a:xfrm>
          <a:prstGeom prst="straightConnector1">
            <a:avLst/>
          </a:prstGeom>
          <a:noFill/>
          <a:ln cap="flat" cmpd="sng" w="9525">
            <a:solidFill>
              <a:srgbClr val="1A1A1A"/>
            </a:solidFill>
            <a:prstDash val="solid"/>
            <a:round/>
            <a:headEnd len="sm" w="sm" type="none"/>
            <a:tailEnd len="med" w="med" type="triangle"/>
          </a:ln>
        </p:spPr>
      </p:cxnSp>
      <p:cxnSp>
        <p:nvCxnSpPr>
          <p:cNvPr id="210" name="Google Shape;210;p16"/>
          <p:cNvCxnSpPr/>
          <p:nvPr/>
        </p:nvCxnSpPr>
        <p:spPr>
          <a:xfrm rot="10800000">
            <a:off x="8418466" y="3545262"/>
            <a:ext cx="333300" cy="3000"/>
          </a:xfrm>
          <a:prstGeom prst="straightConnector1">
            <a:avLst/>
          </a:prstGeom>
          <a:noFill/>
          <a:ln cap="flat" cmpd="sng" w="9525">
            <a:solidFill>
              <a:srgbClr val="1A1A1A"/>
            </a:solidFill>
            <a:prstDash val="solid"/>
            <a:round/>
            <a:headEnd len="sm" w="sm" type="none"/>
            <a:tailEnd len="med" w="med" type="triangle"/>
          </a:ln>
        </p:spPr>
      </p:cxnSp>
      <p:cxnSp>
        <p:nvCxnSpPr>
          <p:cNvPr id="211" name="Google Shape;211;p16"/>
          <p:cNvCxnSpPr/>
          <p:nvPr/>
        </p:nvCxnSpPr>
        <p:spPr>
          <a:xfrm flipH="1" rot="10800000">
            <a:off x="8418516" y="2134086"/>
            <a:ext cx="333300" cy="3000"/>
          </a:xfrm>
          <a:prstGeom prst="straightConnector1">
            <a:avLst/>
          </a:prstGeom>
          <a:noFill/>
          <a:ln cap="flat" cmpd="sng" w="9525">
            <a:solidFill>
              <a:srgbClr val="1A1A1A"/>
            </a:solidFill>
            <a:prstDash val="solid"/>
            <a:round/>
            <a:headEnd len="sm" w="sm" type="none"/>
            <a:tailEnd len="med" w="med" type="triangle"/>
          </a:ln>
        </p:spPr>
      </p:cxnSp>
      <p:cxnSp>
        <p:nvCxnSpPr>
          <p:cNvPr id="212" name="Google Shape;212;p16"/>
          <p:cNvCxnSpPr/>
          <p:nvPr/>
        </p:nvCxnSpPr>
        <p:spPr>
          <a:xfrm>
            <a:off x="8197891" y="3685312"/>
            <a:ext cx="900" cy="276000"/>
          </a:xfrm>
          <a:prstGeom prst="straightConnector1">
            <a:avLst/>
          </a:prstGeom>
          <a:noFill/>
          <a:ln cap="flat" cmpd="sng" w="9525">
            <a:solidFill>
              <a:srgbClr val="1A1A1A"/>
            </a:solidFill>
            <a:prstDash val="solid"/>
            <a:round/>
            <a:headEnd len="sm" w="sm" type="none"/>
            <a:tailEnd len="med" w="med" type="triangle"/>
          </a:ln>
        </p:spPr>
      </p:cxnSp>
      <p:cxnSp>
        <p:nvCxnSpPr>
          <p:cNvPr id="213" name="Google Shape;213;p16"/>
          <p:cNvCxnSpPr/>
          <p:nvPr/>
        </p:nvCxnSpPr>
        <p:spPr>
          <a:xfrm>
            <a:off x="8350291" y="3935112"/>
            <a:ext cx="900" cy="276000"/>
          </a:xfrm>
          <a:prstGeom prst="straightConnector1">
            <a:avLst/>
          </a:prstGeom>
          <a:noFill/>
          <a:ln cap="flat" cmpd="sng" w="9525">
            <a:solidFill>
              <a:srgbClr val="1A1A1A"/>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Dual de Operaciones</a:t>
            </a:r>
            <a:endParaRPr/>
          </a:p>
        </p:txBody>
      </p:sp>
      <p:sp>
        <p:nvSpPr>
          <p:cNvPr id="219" name="Google Shape;219;p17"/>
          <p:cNvSpPr txBox="1"/>
          <p:nvPr>
            <p:ph idx="1" type="body"/>
          </p:nvPr>
        </p:nvSpPr>
        <p:spPr>
          <a:xfrm>
            <a:off x="727650" y="1339150"/>
            <a:ext cx="7688700" cy="1116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2100"/>
              <a:t>User-Mode</a:t>
            </a:r>
            <a:endParaRPr sz="2100"/>
          </a:p>
          <a:p>
            <a:pPr indent="0" lvl="0" marL="0" rtl="0" algn="l">
              <a:lnSpc>
                <a:spcPct val="115000"/>
              </a:lnSpc>
              <a:spcBef>
                <a:spcPts val="1200"/>
              </a:spcBef>
              <a:spcAft>
                <a:spcPts val="1200"/>
              </a:spcAft>
              <a:buSzPts val="1300"/>
              <a:buNone/>
            </a:pPr>
            <a:r>
              <a:rPr lang="en" sz="2100"/>
              <a:t>Kernel-Mode</a:t>
            </a:r>
            <a:endParaRPr sz="2100"/>
          </a:p>
        </p:txBody>
      </p:sp>
      <p:pic>
        <p:nvPicPr>
          <p:cNvPr id="220" name="Google Shape;220;p17"/>
          <p:cNvPicPr preferRelativeResize="0"/>
          <p:nvPr/>
        </p:nvPicPr>
        <p:blipFill rotWithShape="1">
          <a:blip r:embed="rId3">
            <a:alphaModFix/>
          </a:blip>
          <a:srcRect b="0" l="0" r="0" t="0"/>
          <a:stretch/>
        </p:blipFill>
        <p:spPr>
          <a:xfrm>
            <a:off x="785950" y="2503577"/>
            <a:ext cx="7688700" cy="23760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ph type="title"/>
          </p:nvPr>
        </p:nvSpPr>
        <p:spPr>
          <a:xfrm>
            <a:off x="727650" y="-23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IOPL</a:t>
            </a:r>
            <a:endParaRPr/>
          </a:p>
        </p:txBody>
      </p:sp>
      <p:sp>
        <p:nvSpPr>
          <p:cNvPr id="226" name="Google Shape;226;p18"/>
          <p:cNvSpPr txBox="1"/>
          <p:nvPr>
            <p:ph idx="1" type="body"/>
          </p:nvPr>
        </p:nvSpPr>
        <p:spPr>
          <a:xfrm>
            <a:off x="729450" y="2078875"/>
            <a:ext cx="2789700" cy="28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I/O Privilege level</a:t>
            </a:r>
            <a:endParaRPr sz="1800"/>
          </a:p>
          <a:p>
            <a:pPr indent="0" lvl="0" marL="0" rtl="0" algn="l">
              <a:lnSpc>
                <a:spcPct val="115000"/>
              </a:lnSpc>
              <a:spcBef>
                <a:spcPts val="1200"/>
              </a:spcBef>
              <a:spcAft>
                <a:spcPts val="0"/>
              </a:spcAft>
              <a:buSzPts val="1300"/>
              <a:buNone/>
            </a:pPr>
            <a:r>
              <a:rPr lang="en" sz="1800"/>
              <a:t>Ocupa los bits 12 y 13 en el registro FLAGS.</a:t>
            </a:r>
            <a:endParaRPr sz="1800"/>
          </a:p>
          <a:p>
            <a:pPr indent="0" lvl="0" marL="0" rtl="0" algn="l">
              <a:lnSpc>
                <a:spcPct val="115000"/>
              </a:lnSpc>
              <a:spcBef>
                <a:spcPts val="1200"/>
              </a:spcBef>
              <a:spcAft>
                <a:spcPts val="1200"/>
              </a:spcAft>
              <a:buSzPts val="1300"/>
              <a:buNone/>
            </a:pPr>
            <a:r>
              <a:t/>
            </a:r>
            <a:endParaRPr sz="1800"/>
          </a:p>
        </p:txBody>
      </p:sp>
      <p:pic>
        <p:nvPicPr>
          <p:cNvPr id="227" name="Google Shape;227;p18"/>
          <p:cNvPicPr preferRelativeResize="0"/>
          <p:nvPr/>
        </p:nvPicPr>
        <p:blipFill rotWithShape="1">
          <a:blip r:embed="rId3">
            <a:alphaModFix/>
          </a:blip>
          <a:srcRect b="0" l="0" r="0" t="0"/>
          <a:stretch/>
        </p:blipFill>
        <p:spPr>
          <a:xfrm>
            <a:off x="3672000" y="630725"/>
            <a:ext cx="5325150" cy="432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txBox="1"/>
          <p:nvPr>
            <p:ph type="title"/>
          </p:nvPr>
        </p:nvSpPr>
        <p:spPr>
          <a:xfrm>
            <a:off x="7294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Ejecución Directa</a:t>
            </a:r>
            <a:endParaRPr/>
          </a:p>
        </p:txBody>
      </p:sp>
      <p:sp>
        <p:nvSpPr>
          <p:cNvPr id="233" name="Google Shape;233;p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34" name="Google Shape;234;p19"/>
          <p:cNvPicPr preferRelativeResize="0"/>
          <p:nvPr/>
        </p:nvPicPr>
        <p:blipFill rotWithShape="1">
          <a:blip r:embed="rId3">
            <a:alphaModFix/>
          </a:blip>
          <a:srcRect b="0" l="0" r="0" t="0"/>
          <a:stretch/>
        </p:blipFill>
        <p:spPr>
          <a:xfrm>
            <a:off x="1340450" y="1697452"/>
            <a:ext cx="5728256" cy="2441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 Perspectiva del Usuario</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0"/>
          <p:cNvPicPr preferRelativeResize="0"/>
          <p:nvPr/>
        </p:nvPicPr>
        <p:blipFill rotWithShape="1">
          <a:blip r:embed="rId3">
            <a:alphaModFix/>
          </a:blip>
          <a:srcRect b="0" l="0" r="0" t="0"/>
          <a:stretch/>
        </p:blipFill>
        <p:spPr>
          <a:xfrm>
            <a:off x="2718526" y="1432725"/>
            <a:ext cx="5233951" cy="3710775"/>
          </a:xfrm>
          <a:prstGeom prst="rect">
            <a:avLst/>
          </a:prstGeom>
          <a:noFill/>
          <a:ln>
            <a:noFill/>
          </a:ln>
        </p:spPr>
      </p:pic>
      <p:sp>
        <p:nvSpPr>
          <p:cNvPr id="240" name="Google Shape;240;p20"/>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Dual de Operaciones</a:t>
            </a:r>
            <a:endParaRPr/>
          </a:p>
        </p:txBody>
      </p:sp>
      <p:sp>
        <p:nvSpPr>
          <p:cNvPr id="241" name="Google Shape;241;p20"/>
          <p:cNvSpPr txBox="1"/>
          <p:nvPr>
            <p:ph idx="1" type="body"/>
          </p:nvPr>
        </p:nvSpPr>
        <p:spPr>
          <a:xfrm>
            <a:off x="729450" y="1785775"/>
            <a:ext cx="2486700" cy="3213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2100"/>
              <a:t>Existen ciertos estados en el que el procesador puede encontrarse. </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1"/>
          <p:cNvPicPr preferRelativeResize="0"/>
          <p:nvPr/>
        </p:nvPicPr>
        <p:blipFill rotWithShape="1">
          <a:blip r:embed="rId3">
            <a:alphaModFix/>
          </a:blip>
          <a:srcRect b="0" l="0" r="0" t="0"/>
          <a:stretch/>
        </p:blipFill>
        <p:spPr>
          <a:xfrm>
            <a:off x="3994748" y="1311248"/>
            <a:ext cx="5388125" cy="3796375"/>
          </a:xfrm>
          <a:prstGeom prst="rect">
            <a:avLst/>
          </a:prstGeom>
          <a:noFill/>
          <a:ln>
            <a:noFill/>
          </a:ln>
        </p:spPr>
      </p:pic>
      <p:sp>
        <p:nvSpPr>
          <p:cNvPr id="247" name="Google Shape;247;p21"/>
          <p:cNvSpPr txBox="1"/>
          <p:nvPr>
            <p:ph type="title"/>
          </p:nvPr>
        </p:nvSpPr>
        <p:spPr>
          <a:xfrm>
            <a:off x="671675"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Kernel Land y User Land</a:t>
            </a:r>
            <a:endParaRPr/>
          </a:p>
        </p:txBody>
      </p:sp>
      <p:sp>
        <p:nvSpPr>
          <p:cNvPr id="248" name="Google Shape;248;p21"/>
          <p:cNvSpPr txBox="1"/>
          <p:nvPr>
            <p:ph idx="1" type="body"/>
          </p:nvPr>
        </p:nvSpPr>
        <p:spPr>
          <a:xfrm>
            <a:off x="729450" y="1381225"/>
            <a:ext cx="3018300" cy="295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800"/>
              <a:t>Cada ring puede ejecutar una determinada cantidad de instrucciones. Esto se detecta por hardware cada vez que una instrucción se ejecuta.</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637575"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Kernerl Land y User Land</a:t>
            </a:r>
            <a:endParaRPr/>
          </a:p>
        </p:txBody>
      </p:sp>
      <p:sp>
        <p:nvSpPr>
          <p:cNvPr id="254" name="Google Shape;254;p22"/>
          <p:cNvSpPr txBox="1"/>
          <p:nvPr>
            <p:ph idx="1" type="body"/>
          </p:nvPr>
        </p:nvSpPr>
        <p:spPr>
          <a:xfrm>
            <a:off x="729450" y="1346550"/>
            <a:ext cx="3777000" cy="3710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800"/>
              <a:t>El kernel debe garantizar:</a:t>
            </a:r>
            <a:endParaRPr b="1" sz="1800"/>
          </a:p>
          <a:p>
            <a:pPr indent="0" lvl="0" marL="0" rtl="0" algn="l">
              <a:lnSpc>
                <a:spcPct val="115000"/>
              </a:lnSpc>
              <a:spcBef>
                <a:spcPts val="1200"/>
              </a:spcBef>
              <a:spcAft>
                <a:spcPts val="0"/>
              </a:spcAft>
              <a:buSzPts val="1300"/>
              <a:buNone/>
            </a:pPr>
            <a:r>
              <a:t/>
            </a:r>
            <a:endParaRPr sz="1800"/>
          </a:p>
          <a:p>
            <a:pPr indent="-342900" lvl="0" marL="457200" rtl="0" algn="l">
              <a:lnSpc>
                <a:spcPct val="115000"/>
              </a:lnSpc>
              <a:spcBef>
                <a:spcPts val="1200"/>
              </a:spcBef>
              <a:spcAft>
                <a:spcPts val="0"/>
              </a:spcAft>
              <a:buSzPts val="1800"/>
              <a:buChar char="●"/>
            </a:pPr>
            <a:r>
              <a:rPr b="1" lang="en" sz="1800"/>
              <a:t>Multiplexacion</a:t>
            </a:r>
            <a:endParaRPr b="1" sz="1800"/>
          </a:p>
          <a:p>
            <a:pPr indent="-342900" lvl="0" marL="457200" rtl="0" algn="l">
              <a:lnSpc>
                <a:spcPct val="115000"/>
              </a:lnSpc>
              <a:spcBef>
                <a:spcPts val="0"/>
              </a:spcBef>
              <a:spcAft>
                <a:spcPts val="0"/>
              </a:spcAft>
              <a:buSzPts val="1800"/>
              <a:buChar char="●"/>
            </a:pPr>
            <a:r>
              <a:rPr b="1" lang="en" sz="1800"/>
              <a:t>Aislamiento</a:t>
            </a:r>
            <a:endParaRPr b="1" sz="1800"/>
          </a:p>
          <a:p>
            <a:pPr indent="-342900" lvl="0" marL="457200" rtl="0" algn="l">
              <a:lnSpc>
                <a:spcPct val="115000"/>
              </a:lnSpc>
              <a:spcBef>
                <a:spcPts val="0"/>
              </a:spcBef>
              <a:spcAft>
                <a:spcPts val="0"/>
              </a:spcAft>
              <a:buSzPts val="1800"/>
              <a:buChar char="●"/>
            </a:pPr>
            <a:r>
              <a:rPr b="1" lang="en" sz="1800"/>
              <a:t>interaccion</a:t>
            </a:r>
            <a:endParaRPr b="1" sz="1800"/>
          </a:p>
        </p:txBody>
      </p:sp>
      <p:pic>
        <p:nvPicPr>
          <p:cNvPr id="255" name="Google Shape;255;p22"/>
          <p:cNvPicPr preferRelativeResize="0"/>
          <p:nvPr/>
        </p:nvPicPr>
        <p:blipFill rotWithShape="1">
          <a:blip r:embed="rId3">
            <a:alphaModFix/>
          </a:blip>
          <a:srcRect b="0" l="0" r="0" t="0"/>
          <a:stretch/>
        </p:blipFill>
        <p:spPr>
          <a:xfrm>
            <a:off x="4885425" y="616126"/>
            <a:ext cx="3911250" cy="391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3"/>
          <p:cNvSpPr txBox="1"/>
          <p:nvPr>
            <p:ph type="title"/>
          </p:nvPr>
        </p:nvSpPr>
        <p:spPr>
          <a:xfrm>
            <a:off x="727638"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Kernerl Land y User Land</a:t>
            </a:r>
            <a:endParaRPr/>
          </a:p>
        </p:txBody>
      </p:sp>
      <p:sp>
        <p:nvSpPr>
          <p:cNvPr id="261" name="Google Shape;261;p2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62" name="Google Shape;262;p23"/>
          <p:cNvPicPr preferRelativeResize="0"/>
          <p:nvPr/>
        </p:nvPicPr>
        <p:blipFill rotWithShape="1">
          <a:blip r:embed="rId3">
            <a:alphaModFix/>
          </a:blip>
          <a:srcRect b="0" l="0" r="0" t="0"/>
          <a:stretch/>
        </p:blipFill>
        <p:spPr>
          <a:xfrm>
            <a:off x="1260309" y="1779475"/>
            <a:ext cx="6623375" cy="336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729325" y="590450"/>
            <a:ext cx="8414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640"/>
              <a:t>Cómo protege el kernel de un SO las aplicaciones y los usuarios</a:t>
            </a:r>
            <a:endParaRPr sz="1640"/>
          </a:p>
        </p:txBody>
      </p:sp>
      <p:pic>
        <p:nvPicPr>
          <p:cNvPr id="268" name="Google Shape;268;p24"/>
          <p:cNvPicPr preferRelativeResize="0"/>
          <p:nvPr/>
        </p:nvPicPr>
        <p:blipFill rotWithShape="1">
          <a:blip r:embed="rId3">
            <a:alphaModFix/>
          </a:blip>
          <a:srcRect b="0" l="0" r="0" t="0"/>
          <a:stretch/>
        </p:blipFill>
        <p:spPr>
          <a:xfrm>
            <a:off x="3166550" y="1853850"/>
            <a:ext cx="7620000" cy="2857500"/>
          </a:xfrm>
          <a:prstGeom prst="rect">
            <a:avLst/>
          </a:prstGeom>
          <a:noFill/>
          <a:ln>
            <a:noFill/>
          </a:ln>
        </p:spPr>
      </p:pic>
      <p:sp>
        <p:nvSpPr>
          <p:cNvPr id="269" name="Google Shape;269;p24"/>
          <p:cNvSpPr txBox="1"/>
          <p:nvPr>
            <p:ph idx="1" type="body"/>
          </p:nvPr>
        </p:nvSpPr>
        <p:spPr>
          <a:xfrm>
            <a:off x="729325" y="1535650"/>
            <a:ext cx="3774300" cy="34056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b="1" lang="en" sz="2000"/>
              <a:t>Instrucciones Privilegiadas</a:t>
            </a:r>
            <a:endParaRPr b="1" sz="2000"/>
          </a:p>
          <a:p>
            <a:pPr indent="0" lvl="0" marL="457200" rtl="0" algn="l">
              <a:lnSpc>
                <a:spcPct val="115000"/>
              </a:lnSpc>
              <a:spcBef>
                <a:spcPts val="1200"/>
              </a:spcBef>
              <a:spcAft>
                <a:spcPts val="0"/>
              </a:spcAft>
              <a:buSzPts val="1300"/>
              <a:buNone/>
            </a:pPr>
            <a:r>
              <a:t/>
            </a:r>
            <a:endParaRPr b="1" sz="2000"/>
          </a:p>
          <a:p>
            <a:pPr indent="-355600" lvl="0" marL="457200" rtl="0" algn="l">
              <a:lnSpc>
                <a:spcPct val="115000"/>
              </a:lnSpc>
              <a:spcBef>
                <a:spcPts val="1200"/>
              </a:spcBef>
              <a:spcAft>
                <a:spcPts val="0"/>
              </a:spcAft>
              <a:buSzPts val="2000"/>
              <a:buChar char="●"/>
            </a:pPr>
            <a:r>
              <a:rPr b="1" lang="en" sz="2000"/>
              <a:t>Protección de Memoria</a:t>
            </a:r>
            <a:endParaRPr b="1" sz="2000"/>
          </a:p>
          <a:p>
            <a:pPr indent="0" lvl="0" marL="0" rtl="0" algn="l">
              <a:lnSpc>
                <a:spcPct val="115000"/>
              </a:lnSpc>
              <a:spcBef>
                <a:spcPts val="1200"/>
              </a:spcBef>
              <a:spcAft>
                <a:spcPts val="0"/>
              </a:spcAft>
              <a:buSzPts val="1300"/>
              <a:buNone/>
            </a:pPr>
            <a:r>
              <a:t/>
            </a:r>
            <a:endParaRPr b="1" sz="2000"/>
          </a:p>
          <a:p>
            <a:pPr indent="-355600" lvl="0" marL="457200" rtl="0" algn="l">
              <a:lnSpc>
                <a:spcPct val="115000"/>
              </a:lnSpc>
              <a:spcBef>
                <a:spcPts val="1200"/>
              </a:spcBef>
              <a:spcAft>
                <a:spcPts val="0"/>
              </a:spcAft>
              <a:buSzPts val="2000"/>
              <a:buChar char="●"/>
            </a:pPr>
            <a:r>
              <a:rPr b="1" lang="en" sz="2000"/>
              <a:t>Timer Interrupts</a:t>
            </a:r>
            <a:endParaRPr b="1"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Instrucciones Privilegiadas</a:t>
            </a:r>
            <a:endParaRPr/>
          </a:p>
        </p:txBody>
      </p:sp>
      <p:sp>
        <p:nvSpPr>
          <p:cNvPr id="275" name="Google Shape;275;p25"/>
          <p:cNvSpPr txBox="1"/>
          <p:nvPr>
            <p:ph idx="1" type="body"/>
          </p:nvPr>
        </p:nvSpPr>
        <p:spPr>
          <a:xfrm>
            <a:off x="729450" y="1358125"/>
            <a:ext cx="3185700" cy="3785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2100"/>
              <a:t>Distintos set de instrucciones</a:t>
            </a:r>
            <a:endParaRPr sz="2100"/>
          </a:p>
        </p:txBody>
      </p:sp>
      <p:pic>
        <p:nvPicPr>
          <p:cNvPr id="276" name="Google Shape;276;p25"/>
          <p:cNvPicPr preferRelativeResize="0"/>
          <p:nvPr/>
        </p:nvPicPr>
        <p:blipFill rotWithShape="1">
          <a:blip r:embed="rId3">
            <a:alphaModFix/>
          </a:blip>
          <a:srcRect b="0" l="0" r="0" t="0"/>
          <a:stretch/>
        </p:blipFill>
        <p:spPr>
          <a:xfrm>
            <a:off x="4132727" y="1980625"/>
            <a:ext cx="4801576" cy="2871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727650" y="5442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Instrucciones Privilegiadas</a:t>
            </a:r>
            <a:endParaRPr/>
          </a:p>
        </p:txBody>
      </p:sp>
      <p:sp>
        <p:nvSpPr>
          <p:cNvPr id="282" name="Google Shape;282;p26"/>
          <p:cNvSpPr txBox="1"/>
          <p:nvPr>
            <p:ph idx="1" type="body"/>
          </p:nvPr>
        </p:nvSpPr>
        <p:spPr>
          <a:xfrm>
            <a:off x="729450" y="2078875"/>
            <a:ext cx="3185700" cy="28713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300"/>
              <a:buNone/>
            </a:pPr>
            <a:r>
              <a:t/>
            </a:r>
            <a:endParaRPr sz="1800"/>
          </a:p>
        </p:txBody>
      </p:sp>
      <p:pic>
        <p:nvPicPr>
          <p:cNvPr id="283" name="Google Shape;283;p26"/>
          <p:cNvPicPr preferRelativeResize="0"/>
          <p:nvPr/>
        </p:nvPicPr>
        <p:blipFill rotWithShape="1">
          <a:blip r:embed="rId3">
            <a:alphaModFix/>
          </a:blip>
          <a:srcRect b="0" l="0" r="0" t="0"/>
          <a:stretch/>
        </p:blipFill>
        <p:spPr>
          <a:xfrm>
            <a:off x="3435750" y="1079425"/>
            <a:ext cx="4704275" cy="3966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Instrucciones No Privilegiadas</a:t>
            </a:r>
            <a:endParaRPr/>
          </a:p>
        </p:txBody>
      </p:sp>
      <p:sp>
        <p:nvSpPr>
          <p:cNvPr id="289" name="Google Shape;289;p27"/>
          <p:cNvSpPr txBox="1"/>
          <p:nvPr>
            <p:ph idx="1" type="body"/>
          </p:nvPr>
        </p:nvSpPr>
        <p:spPr>
          <a:xfrm>
            <a:off x="729450" y="2078875"/>
            <a:ext cx="3185700" cy="22611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sz="1800"/>
              <a:t>Reading the status of Processor</a:t>
            </a:r>
            <a:endParaRPr sz="1800"/>
          </a:p>
          <a:p>
            <a:pPr indent="-342900" lvl="0" marL="457200" rtl="0" algn="l">
              <a:lnSpc>
                <a:spcPct val="115000"/>
              </a:lnSpc>
              <a:spcBef>
                <a:spcPts val="0"/>
              </a:spcBef>
              <a:spcAft>
                <a:spcPts val="0"/>
              </a:spcAft>
              <a:buSzPts val="1800"/>
              <a:buChar char="●"/>
            </a:pPr>
            <a:r>
              <a:rPr lang="en" sz="1800"/>
              <a:t>Reading the System Time</a:t>
            </a:r>
            <a:endParaRPr sz="1800"/>
          </a:p>
          <a:p>
            <a:pPr indent="-342900" lvl="0" marL="457200" rtl="0" algn="l">
              <a:lnSpc>
                <a:spcPct val="115000"/>
              </a:lnSpc>
              <a:spcBef>
                <a:spcPts val="0"/>
              </a:spcBef>
              <a:spcAft>
                <a:spcPts val="0"/>
              </a:spcAft>
              <a:buSzPts val="1800"/>
              <a:buChar char="●"/>
            </a:pPr>
            <a:r>
              <a:rPr lang="en" sz="1800"/>
              <a:t>Generate any Trap Instruction</a:t>
            </a:r>
            <a:endParaRPr sz="1800"/>
          </a:p>
          <a:p>
            <a:pPr indent="-342900" lvl="0" marL="457200" rtl="0" algn="l">
              <a:lnSpc>
                <a:spcPct val="115000"/>
              </a:lnSpc>
              <a:spcBef>
                <a:spcPts val="0"/>
              </a:spcBef>
              <a:spcAft>
                <a:spcPts val="0"/>
              </a:spcAft>
              <a:buSzPts val="1800"/>
              <a:buChar char="●"/>
            </a:pPr>
            <a:r>
              <a:rPr lang="en" sz="1800"/>
              <a:t>Sending the final printout of Printer</a:t>
            </a:r>
            <a:endParaRPr sz="1800"/>
          </a:p>
        </p:txBody>
      </p:sp>
      <p:pic>
        <p:nvPicPr>
          <p:cNvPr id="290" name="Google Shape;290;p27"/>
          <p:cNvPicPr preferRelativeResize="0"/>
          <p:nvPr/>
        </p:nvPicPr>
        <p:blipFill rotWithShape="1">
          <a:blip r:embed="rId3">
            <a:alphaModFix/>
          </a:blip>
          <a:srcRect b="0" l="0" r="0" t="0"/>
          <a:stretch/>
        </p:blipFill>
        <p:spPr>
          <a:xfrm>
            <a:off x="4132727" y="1980625"/>
            <a:ext cx="4801576" cy="2871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Protección de Memoria</a:t>
            </a:r>
            <a:endParaRPr/>
          </a:p>
        </p:txBody>
      </p:sp>
      <p:sp>
        <p:nvSpPr>
          <p:cNvPr id="296" name="Google Shape;296;p28"/>
          <p:cNvSpPr txBox="1"/>
          <p:nvPr>
            <p:ph idx="1" type="body"/>
          </p:nvPr>
        </p:nvSpPr>
        <p:spPr>
          <a:xfrm>
            <a:off x="703775" y="1524075"/>
            <a:ext cx="4497900" cy="296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700"/>
              <a:t>Dirección Virtual vs Dirección Física</a:t>
            </a:r>
            <a:endParaRPr sz="1700"/>
          </a:p>
          <a:p>
            <a:pPr indent="0" lvl="0" marL="0" rtl="0" algn="l">
              <a:lnSpc>
                <a:spcPct val="115000"/>
              </a:lnSpc>
              <a:spcBef>
                <a:spcPts val="1200"/>
              </a:spcBef>
              <a:spcAft>
                <a:spcPts val="0"/>
              </a:spcAft>
              <a:buSzPts val="1300"/>
              <a:buNone/>
            </a:pPr>
            <a:r>
              <a:t/>
            </a:r>
            <a:endParaRPr sz="1700"/>
          </a:p>
          <a:p>
            <a:pPr indent="0" lvl="0" marL="0" rtl="0" algn="l">
              <a:lnSpc>
                <a:spcPct val="115000"/>
              </a:lnSpc>
              <a:spcBef>
                <a:spcPts val="1200"/>
              </a:spcBef>
              <a:spcAft>
                <a:spcPts val="0"/>
              </a:spcAft>
              <a:buSzPts val="1300"/>
              <a:buNone/>
            </a:pPr>
            <a:r>
              <a:t/>
            </a:r>
            <a:endParaRPr sz="1700"/>
          </a:p>
          <a:p>
            <a:pPr indent="0" lvl="0" marL="0" rtl="0" algn="l">
              <a:lnSpc>
                <a:spcPct val="115000"/>
              </a:lnSpc>
              <a:spcBef>
                <a:spcPts val="1200"/>
              </a:spcBef>
              <a:spcAft>
                <a:spcPts val="1200"/>
              </a:spcAft>
              <a:buSzPts val="1300"/>
              <a:buNone/>
            </a:pPr>
            <a:r>
              <a:rPr lang="en" sz="1700"/>
              <a:t>Espacio de direcciones</a:t>
            </a:r>
            <a:endParaRPr sz="1700"/>
          </a:p>
        </p:txBody>
      </p:sp>
      <p:grpSp>
        <p:nvGrpSpPr>
          <p:cNvPr id="297" name="Google Shape;297;p28"/>
          <p:cNvGrpSpPr/>
          <p:nvPr/>
        </p:nvGrpSpPr>
        <p:grpSpPr>
          <a:xfrm>
            <a:off x="5042458" y="1370575"/>
            <a:ext cx="2612390" cy="2870931"/>
            <a:chOff x="5238933" y="1856025"/>
            <a:chExt cx="2612390" cy="2870931"/>
          </a:xfrm>
        </p:grpSpPr>
        <p:sp>
          <p:nvSpPr>
            <p:cNvPr id="298" name="Google Shape;298;p28"/>
            <p:cNvSpPr/>
            <p:nvPr/>
          </p:nvSpPr>
          <p:spPr>
            <a:xfrm>
              <a:off x="5678182" y="2156530"/>
              <a:ext cx="1438500" cy="806400"/>
            </a:xfrm>
            <a:prstGeom prst="rect">
              <a:avLst/>
            </a:prstGeom>
            <a:solidFill>
              <a:srgbClr val="A4C2F4"/>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grep</a:t>
              </a:r>
              <a:endParaRPr b="0" i="0" sz="1400" u="none" cap="none" strike="noStrike">
                <a:solidFill>
                  <a:srgbClr val="000000"/>
                </a:solidFill>
                <a:latin typeface="Consolas"/>
                <a:ea typeface="Consolas"/>
                <a:cs typeface="Consolas"/>
                <a:sym typeface="Consolas"/>
              </a:endParaRPr>
            </a:p>
          </p:txBody>
        </p:sp>
        <p:sp>
          <p:nvSpPr>
            <p:cNvPr id="299" name="Google Shape;299;p28"/>
            <p:cNvSpPr/>
            <p:nvPr/>
          </p:nvSpPr>
          <p:spPr>
            <a:xfrm>
              <a:off x="7116023" y="1856025"/>
              <a:ext cx="735300" cy="4254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Heap</a:t>
              </a:r>
              <a:endParaRPr b="0" i="0" sz="1100" u="none" cap="none" strike="noStrike">
                <a:solidFill>
                  <a:srgbClr val="000000"/>
                </a:solidFill>
                <a:latin typeface="Arial"/>
                <a:ea typeface="Arial"/>
                <a:cs typeface="Arial"/>
                <a:sym typeface="Arial"/>
              </a:endParaRPr>
            </a:p>
          </p:txBody>
        </p:sp>
        <p:sp>
          <p:nvSpPr>
            <p:cNvPr id="300" name="Google Shape;300;p28"/>
            <p:cNvSpPr/>
            <p:nvPr/>
          </p:nvSpPr>
          <p:spPr>
            <a:xfrm>
              <a:off x="7116023" y="2281599"/>
              <a:ext cx="735300" cy="4254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Stack</a:t>
              </a:r>
              <a:endParaRPr b="0" i="0" sz="1100" u="none" cap="none" strike="noStrike">
                <a:solidFill>
                  <a:srgbClr val="000000"/>
                </a:solidFill>
                <a:latin typeface="Arial"/>
                <a:ea typeface="Arial"/>
                <a:cs typeface="Arial"/>
                <a:sym typeface="Arial"/>
              </a:endParaRPr>
            </a:p>
          </p:txBody>
        </p:sp>
        <p:sp>
          <p:nvSpPr>
            <p:cNvPr id="301" name="Google Shape;301;p28"/>
            <p:cNvSpPr/>
            <p:nvPr/>
          </p:nvSpPr>
          <p:spPr>
            <a:xfrm>
              <a:off x="7116023" y="2707173"/>
              <a:ext cx="735300" cy="4254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Data</a:t>
              </a:r>
              <a:endParaRPr b="0" i="0" sz="1100" u="none" cap="none" strike="noStrike">
                <a:solidFill>
                  <a:srgbClr val="000000"/>
                </a:solidFill>
                <a:latin typeface="Arial"/>
                <a:ea typeface="Arial"/>
                <a:cs typeface="Arial"/>
                <a:sym typeface="Arial"/>
              </a:endParaRPr>
            </a:p>
          </p:txBody>
        </p:sp>
        <p:sp>
          <p:nvSpPr>
            <p:cNvPr id="302" name="Google Shape;302;p28"/>
            <p:cNvSpPr/>
            <p:nvPr/>
          </p:nvSpPr>
          <p:spPr>
            <a:xfrm>
              <a:off x="7116023" y="3132748"/>
              <a:ext cx="735300" cy="425400"/>
            </a:xfrm>
            <a:prstGeom prst="rect">
              <a:avLst/>
            </a:prstGeom>
            <a:solidFill>
              <a:srgbClr val="C9DAF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Code</a:t>
              </a:r>
              <a:endParaRPr b="0" i="0" sz="1100" u="none" cap="none" strike="noStrike">
                <a:solidFill>
                  <a:srgbClr val="000000"/>
                </a:solidFill>
                <a:latin typeface="Arial"/>
                <a:ea typeface="Arial"/>
                <a:cs typeface="Arial"/>
                <a:sym typeface="Arial"/>
              </a:endParaRPr>
            </a:p>
          </p:txBody>
        </p:sp>
        <p:sp>
          <p:nvSpPr>
            <p:cNvPr id="303" name="Google Shape;303;p28"/>
            <p:cNvSpPr/>
            <p:nvPr/>
          </p:nvSpPr>
          <p:spPr>
            <a:xfrm>
              <a:off x="5678182" y="3257541"/>
              <a:ext cx="359700" cy="3006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0</a:t>
              </a:r>
              <a:endParaRPr b="0" i="0" sz="1100" u="none" cap="none" strike="noStrike">
                <a:solidFill>
                  <a:srgbClr val="000000"/>
                </a:solidFill>
                <a:latin typeface="Arial"/>
                <a:ea typeface="Arial"/>
                <a:cs typeface="Arial"/>
                <a:sym typeface="Arial"/>
              </a:endParaRPr>
            </a:p>
          </p:txBody>
        </p:sp>
        <p:sp>
          <p:nvSpPr>
            <p:cNvPr id="304" name="Google Shape;304;p28"/>
            <p:cNvSpPr/>
            <p:nvPr/>
          </p:nvSpPr>
          <p:spPr>
            <a:xfrm>
              <a:off x="6037789" y="3257541"/>
              <a:ext cx="359700" cy="3006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305" name="Google Shape;305;p28"/>
            <p:cNvSpPr/>
            <p:nvPr/>
          </p:nvSpPr>
          <p:spPr>
            <a:xfrm>
              <a:off x="6397397" y="3257541"/>
              <a:ext cx="359700" cy="3006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sp>
          <p:nvSpPr>
            <p:cNvPr id="306" name="Google Shape;306;p28"/>
            <p:cNvSpPr/>
            <p:nvPr/>
          </p:nvSpPr>
          <p:spPr>
            <a:xfrm>
              <a:off x="6757005" y="3257541"/>
              <a:ext cx="359700" cy="3006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307" name="Google Shape;307;p28"/>
            <p:cNvSpPr/>
            <p:nvPr/>
          </p:nvSpPr>
          <p:spPr>
            <a:xfrm>
              <a:off x="5678182" y="2966902"/>
              <a:ext cx="1438500" cy="300600"/>
            </a:xfrm>
            <a:prstGeom prst="rect">
              <a:avLst/>
            </a:prstGeom>
            <a:solidFill>
              <a:srgbClr val="B6D7A8"/>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File Descriptors</a:t>
              </a:r>
              <a:endParaRPr b="0" i="0" sz="1050" u="none" cap="none" strike="noStrike">
                <a:solidFill>
                  <a:srgbClr val="000000"/>
                </a:solidFill>
                <a:latin typeface="Arial"/>
                <a:ea typeface="Arial"/>
                <a:cs typeface="Arial"/>
                <a:sym typeface="Arial"/>
              </a:endParaRPr>
            </a:p>
          </p:txBody>
        </p:sp>
        <p:sp>
          <p:nvSpPr>
            <p:cNvPr id="308" name="Google Shape;308;p28"/>
            <p:cNvSpPr txBox="1"/>
            <p:nvPr/>
          </p:nvSpPr>
          <p:spPr>
            <a:xfrm rot="-2561078">
              <a:off x="5276267" y="3790685"/>
              <a:ext cx="745616" cy="401474"/>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stdin</a:t>
              </a:r>
              <a:endParaRPr b="0" i="0" sz="1400" u="none" cap="none" strike="noStrike">
                <a:solidFill>
                  <a:srgbClr val="000000"/>
                </a:solidFill>
                <a:latin typeface="Lato"/>
                <a:ea typeface="Lato"/>
                <a:cs typeface="Lato"/>
                <a:sym typeface="Lato"/>
              </a:endParaRPr>
            </a:p>
          </p:txBody>
        </p:sp>
        <p:sp>
          <p:nvSpPr>
            <p:cNvPr id="309" name="Google Shape;309;p28"/>
            <p:cNvSpPr txBox="1"/>
            <p:nvPr/>
          </p:nvSpPr>
          <p:spPr>
            <a:xfrm rot="-2561358">
              <a:off x="5387501" y="3881785"/>
              <a:ext cx="1015453" cy="401474"/>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stdout</a:t>
              </a:r>
              <a:endParaRPr b="0" i="0" sz="1400" u="none" cap="none" strike="noStrike">
                <a:solidFill>
                  <a:srgbClr val="000000"/>
                </a:solidFill>
                <a:latin typeface="Lato"/>
                <a:ea typeface="Lato"/>
                <a:cs typeface="Lato"/>
                <a:sym typeface="Lato"/>
              </a:endParaRPr>
            </a:p>
          </p:txBody>
        </p:sp>
        <p:sp>
          <p:nvSpPr>
            <p:cNvPr id="310" name="Google Shape;310;p28"/>
            <p:cNvSpPr txBox="1"/>
            <p:nvPr/>
          </p:nvSpPr>
          <p:spPr>
            <a:xfrm rot="-2561733">
              <a:off x="5821327" y="3847253"/>
              <a:ext cx="912694" cy="401474"/>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stderr</a:t>
              </a:r>
              <a:endParaRPr b="0" i="0" sz="1400" u="none" cap="none" strike="noStrike">
                <a:solidFill>
                  <a:srgbClr val="000000"/>
                </a:solidFill>
                <a:latin typeface="Lato"/>
                <a:ea typeface="Lato"/>
                <a:cs typeface="Lato"/>
                <a:sym typeface="Lato"/>
              </a:endParaRPr>
            </a:p>
          </p:txBody>
        </p:sp>
        <p:sp>
          <p:nvSpPr>
            <p:cNvPr id="311" name="Google Shape;311;p28"/>
            <p:cNvSpPr txBox="1"/>
            <p:nvPr/>
          </p:nvSpPr>
          <p:spPr>
            <a:xfrm rot="-2561358">
              <a:off x="6189051" y="3846918"/>
              <a:ext cx="1015453" cy="617608"/>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file.txt</a:t>
              </a:r>
              <a:endParaRPr b="0" i="0" sz="1400" u="none" cap="none" strike="noStrike">
                <a:solidFill>
                  <a:srgbClr val="000000"/>
                </a:solidFill>
                <a:latin typeface="Lato"/>
                <a:ea typeface="Lato"/>
                <a:cs typeface="Lato"/>
                <a:sym typeface="Lato"/>
              </a:endParaRPr>
            </a:p>
          </p:txBody>
        </p:sp>
        <p:sp>
          <p:nvSpPr>
            <p:cNvPr id="312" name="Google Shape;312;p28"/>
            <p:cNvSpPr/>
            <p:nvPr/>
          </p:nvSpPr>
          <p:spPr>
            <a:xfrm>
              <a:off x="5678182" y="1856025"/>
              <a:ext cx="1438500" cy="300600"/>
            </a:xfrm>
            <a:prstGeom prst="rect">
              <a:avLst/>
            </a:prstGeom>
            <a:solidFill>
              <a:srgbClr val="EA9999"/>
            </a:solidFill>
            <a:ln cap="flat" cmpd="sng" w="9525">
              <a:solidFill>
                <a:srgbClr val="1A1A1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50"/>
                <a:buFont typeface="Arial"/>
                <a:buNone/>
              </a:pPr>
              <a:r>
                <a:rPr b="0" i="0" lang="en" sz="850" u="none" cap="none" strike="noStrike">
                  <a:solidFill>
                    <a:srgbClr val="000000"/>
                  </a:solidFill>
                  <a:latin typeface="Arial"/>
                  <a:ea typeface="Arial"/>
                  <a:cs typeface="Arial"/>
                  <a:sym typeface="Arial"/>
                </a:rPr>
                <a:t>PID: 12391</a:t>
              </a:r>
              <a:endParaRPr b="0" i="0" sz="850" u="none" cap="none" strike="noStrike">
                <a:solidFill>
                  <a:srgbClr val="000000"/>
                </a:solidFill>
                <a:latin typeface="Arial"/>
                <a:ea typeface="Arial"/>
                <a:cs typeface="Arial"/>
                <a:sym typeface="Arial"/>
              </a:endParaRPr>
            </a:p>
          </p:txBody>
        </p:sp>
      </p:grpSp>
      <p:pic>
        <p:nvPicPr>
          <p:cNvPr id="313" name="Google Shape;313;p28"/>
          <p:cNvPicPr preferRelativeResize="0"/>
          <p:nvPr/>
        </p:nvPicPr>
        <p:blipFill rotWithShape="1">
          <a:blip r:embed="rId3">
            <a:alphaModFix/>
          </a:blip>
          <a:srcRect b="0" l="0" r="0" t="0"/>
          <a:stretch/>
        </p:blipFill>
        <p:spPr>
          <a:xfrm>
            <a:off x="7849270" y="544220"/>
            <a:ext cx="1294725" cy="1294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Protección de Memoria</a:t>
            </a:r>
            <a:endParaRPr/>
          </a:p>
        </p:txBody>
      </p:sp>
      <p:sp>
        <p:nvSpPr>
          <p:cNvPr id="319" name="Google Shape;319;p29"/>
          <p:cNvSpPr txBox="1"/>
          <p:nvPr>
            <p:ph idx="1" type="body"/>
          </p:nvPr>
        </p:nvSpPr>
        <p:spPr>
          <a:xfrm>
            <a:off x="729450" y="2078875"/>
            <a:ext cx="34161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Dirección Virtual vs Dirección Física</a:t>
            </a:r>
            <a:endParaRPr/>
          </a:p>
          <a:p>
            <a:pPr indent="0" lvl="0" marL="0" rtl="0" algn="l">
              <a:lnSpc>
                <a:spcPct val="115000"/>
              </a:lnSpc>
              <a:spcBef>
                <a:spcPts val="1200"/>
              </a:spcBef>
              <a:spcAft>
                <a:spcPts val="1200"/>
              </a:spcAft>
              <a:buSzPts val="1300"/>
              <a:buNone/>
            </a:pPr>
            <a:r>
              <a:rPr lang="en"/>
              <a:t>Espacio de direcciones</a:t>
            </a:r>
            <a:endParaRPr/>
          </a:p>
        </p:txBody>
      </p:sp>
      <p:pic>
        <p:nvPicPr>
          <p:cNvPr id="320" name="Google Shape;320;p29"/>
          <p:cNvPicPr preferRelativeResize="0"/>
          <p:nvPr/>
        </p:nvPicPr>
        <p:blipFill rotWithShape="1">
          <a:blip r:embed="rId3">
            <a:alphaModFix/>
          </a:blip>
          <a:srcRect b="0" l="0" r="0" t="0"/>
          <a:stretch/>
        </p:blipFill>
        <p:spPr>
          <a:xfrm>
            <a:off x="5096350" y="1754400"/>
            <a:ext cx="3579935" cy="328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¿Qué vé el usuario?</a:t>
            </a:r>
            <a:endParaRPr/>
          </a:p>
        </p:txBody>
      </p:sp>
      <p:sp>
        <p:nvSpPr>
          <p:cNvPr id="83" name="Google Shape;83;p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
        <p:nvSpPr>
          <p:cNvPr id="84" name="Google Shape;84;p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SzPct val="85503"/>
              <a:buNone/>
            </a:pPr>
            <a:r>
              <a:rPr lang="en" sz="2172"/>
              <a:t>Desde el punto de vista del usuario lo que “se ve” es:</a:t>
            </a:r>
            <a:endParaRPr sz="2172"/>
          </a:p>
          <a:p>
            <a:pPr indent="-330944" lvl="0" marL="457200" rtl="0" algn="l">
              <a:lnSpc>
                <a:spcPct val="115000"/>
              </a:lnSpc>
              <a:spcBef>
                <a:spcPts val="1200"/>
              </a:spcBef>
              <a:spcAft>
                <a:spcPts val="0"/>
              </a:spcAft>
              <a:buSzPct val="100000"/>
              <a:buChar char="●"/>
            </a:pPr>
            <a:r>
              <a:rPr lang="en" sz="2301"/>
              <a:t>El </a:t>
            </a:r>
            <a:r>
              <a:rPr b="1" lang="en" sz="2301"/>
              <a:t>Sistema de Archivos</a:t>
            </a:r>
            <a:r>
              <a:rPr lang="en" sz="2301"/>
              <a:t> o File System.</a:t>
            </a:r>
            <a:endParaRPr sz="2301"/>
          </a:p>
          <a:p>
            <a:pPr indent="-330944" lvl="0" marL="457200" rtl="0" algn="l">
              <a:lnSpc>
                <a:spcPct val="115000"/>
              </a:lnSpc>
              <a:spcBef>
                <a:spcPts val="0"/>
              </a:spcBef>
              <a:spcAft>
                <a:spcPts val="0"/>
              </a:spcAft>
              <a:buSzPct val="100000"/>
              <a:buChar char="●"/>
            </a:pPr>
            <a:r>
              <a:rPr lang="en" sz="2301"/>
              <a:t>El </a:t>
            </a:r>
            <a:r>
              <a:rPr b="1" lang="en" sz="2301"/>
              <a:t>Entorno de Procesamiento</a:t>
            </a:r>
            <a:r>
              <a:rPr lang="en" sz="2301"/>
              <a:t>.</a:t>
            </a:r>
            <a:endParaRPr sz="2301"/>
          </a:p>
          <a:p>
            <a:pPr indent="-330944" lvl="0" marL="457200" rtl="0" algn="l">
              <a:lnSpc>
                <a:spcPct val="115000"/>
              </a:lnSpc>
              <a:spcBef>
                <a:spcPts val="0"/>
              </a:spcBef>
              <a:spcAft>
                <a:spcPts val="0"/>
              </a:spcAft>
              <a:buSzPct val="100000"/>
              <a:buChar char="●"/>
            </a:pPr>
            <a:r>
              <a:rPr lang="en" sz="2301"/>
              <a:t>Los</a:t>
            </a:r>
            <a:r>
              <a:rPr b="1" lang="en" sz="2301"/>
              <a:t> Bloques Primitivos de Construcción</a:t>
            </a:r>
            <a:r>
              <a:rPr lang="en" sz="2301"/>
              <a:t>.</a:t>
            </a:r>
            <a:endParaRPr sz="2301"/>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1200"/>
              </a:spcAft>
              <a:buSzPct val="142857"/>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940"/>
              <a:t>Timer Interrupts (Interrupciones por temporizador)</a:t>
            </a:r>
            <a:endParaRPr sz="1940"/>
          </a:p>
        </p:txBody>
      </p:sp>
      <p:sp>
        <p:nvSpPr>
          <p:cNvPr id="326" name="Google Shape;326;p30"/>
          <p:cNvSpPr txBox="1"/>
          <p:nvPr>
            <p:ph idx="1" type="body"/>
          </p:nvPr>
        </p:nvSpPr>
        <p:spPr>
          <a:xfrm>
            <a:off x="729450" y="1554600"/>
            <a:ext cx="6379200" cy="332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800"/>
              <a:t>¿ Cómo hace el Kernel para volver a tener lo que un proceso tiene?</a:t>
            </a:r>
            <a:endParaRPr sz="1800"/>
          </a:p>
          <a:p>
            <a:pPr indent="0" lvl="0" marL="0" rtl="0" algn="l">
              <a:lnSpc>
                <a:spcPct val="115000"/>
              </a:lnSpc>
              <a:spcBef>
                <a:spcPts val="1200"/>
              </a:spcBef>
              <a:spcAft>
                <a:spcPts val="0"/>
              </a:spcAft>
              <a:buSzPts val="1300"/>
              <a:buNone/>
            </a:pPr>
            <a:r>
              <a:rPr lang="en" sz="1800"/>
              <a:t>Casi todos los procesadores contienen un dispositivo llamado </a:t>
            </a:r>
            <a:r>
              <a:rPr b="1" lang="en" sz="1800"/>
              <a:t>Hardware Timer</a:t>
            </a:r>
            <a:r>
              <a:rPr lang="en" sz="1800"/>
              <a:t>, cada timer </a:t>
            </a:r>
            <a:r>
              <a:rPr b="1" lang="en" sz="1800"/>
              <a:t>interrumpe</a:t>
            </a:r>
            <a:r>
              <a:rPr lang="en" sz="1800"/>
              <a:t> a un determinado procesador mediante una interrupción por hardware.</a:t>
            </a:r>
            <a:endParaRPr sz="1800"/>
          </a:p>
          <a:p>
            <a:pPr indent="0" lvl="0" marL="0" rtl="0" algn="l">
              <a:lnSpc>
                <a:spcPct val="115000"/>
              </a:lnSpc>
              <a:spcBef>
                <a:spcPts val="1200"/>
              </a:spcBef>
              <a:spcAft>
                <a:spcPts val="1200"/>
              </a:spcAft>
              <a:buSzPts val="1300"/>
              <a:buNone/>
            </a:pPr>
            <a:r>
              <a:rPr lang="en" sz="1800"/>
              <a:t>Cuando una interrupción por tiempo se dispara se transfiere el control desde el processo de  usuario al Kernel</a:t>
            </a:r>
            <a:endParaRPr sz="1800"/>
          </a:p>
        </p:txBody>
      </p:sp>
      <p:pic>
        <p:nvPicPr>
          <p:cNvPr id="327" name="Google Shape;327;p30"/>
          <p:cNvPicPr preferRelativeResize="0"/>
          <p:nvPr/>
        </p:nvPicPr>
        <p:blipFill rotWithShape="1">
          <a:blip r:embed="rId3">
            <a:alphaModFix/>
          </a:blip>
          <a:srcRect b="0" l="0" r="0" t="0"/>
          <a:stretch/>
        </p:blipFill>
        <p:spPr>
          <a:xfrm>
            <a:off x="6968750" y="2164800"/>
            <a:ext cx="2089250" cy="2089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840"/>
              <a:t>Timer Interrupts (Interrupciones por temporizador)</a:t>
            </a:r>
            <a:endParaRPr sz="1440"/>
          </a:p>
        </p:txBody>
      </p:sp>
      <p:sp>
        <p:nvSpPr>
          <p:cNvPr id="333" name="Google Shape;333;p31"/>
          <p:cNvSpPr txBox="1"/>
          <p:nvPr>
            <p:ph idx="1" type="body"/>
          </p:nvPr>
        </p:nvSpPr>
        <p:spPr>
          <a:xfrm>
            <a:off x="729450" y="2078875"/>
            <a:ext cx="58266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Veamoslo !</a:t>
            </a:r>
            <a:endParaRPr/>
          </a:p>
        </p:txBody>
      </p:sp>
      <p:sp>
        <p:nvSpPr>
          <p:cNvPr id="334" name="Google Shape;334;p31"/>
          <p:cNvSpPr txBox="1"/>
          <p:nvPr/>
        </p:nvSpPr>
        <p:spPr>
          <a:xfrm>
            <a:off x="729450" y="2790150"/>
            <a:ext cx="30000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800"/>
              <a:buFont typeface="Arial"/>
              <a:buNone/>
            </a:pPr>
            <a:r>
              <a:rPr b="0" i="0" lang="en" sz="1800" u="none" cap="none" strike="noStrike">
                <a:solidFill>
                  <a:schemeClr val="accent1"/>
                </a:solidFill>
                <a:latin typeface="Lato"/>
                <a:ea typeface="Lato"/>
                <a:cs typeface="Lato"/>
                <a:sym typeface="Lato"/>
              </a:rPr>
              <a:t>sudo cat /proc/timer_list</a:t>
            </a:r>
            <a:endParaRPr b="0" i="0" sz="1800" u="none" cap="none" strike="noStrike">
              <a:solidFill>
                <a:schemeClr val="accent1"/>
              </a:solidFill>
              <a:latin typeface="Lato"/>
              <a:ea typeface="Lato"/>
              <a:cs typeface="Lato"/>
              <a:sym typeface="Lato"/>
            </a:endParaRPr>
          </a:p>
        </p:txBody>
      </p:sp>
      <p:pic>
        <p:nvPicPr>
          <p:cNvPr id="335" name="Google Shape;335;p31"/>
          <p:cNvPicPr preferRelativeResize="0"/>
          <p:nvPr/>
        </p:nvPicPr>
        <p:blipFill rotWithShape="1">
          <a:blip r:embed="rId3">
            <a:alphaModFix/>
          </a:blip>
          <a:srcRect b="0" l="0" r="0" t="0"/>
          <a:stretch/>
        </p:blipFill>
        <p:spPr>
          <a:xfrm>
            <a:off x="6426850" y="2078875"/>
            <a:ext cx="2089250" cy="2089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Modos de Transferencia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de Transferencia</a:t>
            </a:r>
            <a:endParaRPr/>
          </a:p>
        </p:txBody>
      </p:sp>
      <p:sp>
        <p:nvSpPr>
          <p:cNvPr id="346" name="Google Shape;346;p33"/>
          <p:cNvSpPr txBox="1"/>
          <p:nvPr>
            <p:ph idx="1" type="body"/>
          </p:nvPr>
        </p:nvSpPr>
        <p:spPr>
          <a:xfrm>
            <a:off x="729450" y="1427475"/>
            <a:ext cx="3369900" cy="291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900"/>
              <a:t>Una vez que el kernel pone a un proceso de usuario en un entorno aislado (sandbox), la próxima pregunta es: ¿</a:t>
            </a:r>
            <a:r>
              <a:rPr b="1" lang="en" sz="1900"/>
              <a:t>cómo se transiciona entre un modo y otro</a:t>
            </a:r>
            <a:r>
              <a:rPr lang="en" sz="1900"/>
              <a:t>? </a:t>
            </a:r>
            <a:endParaRPr sz="1900"/>
          </a:p>
        </p:txBody>
      </p:sp>
      <p:pic>
        <p:nvPicPr>
          <p:cNvPr id="347" name="Google Shape;347;p33"/>
          <p:cNvPicPr preferRelativeResize="0"/>
          <p:nvPr/>
        </p:nvPicPr>
        <p:blipFill rotWithShape="1">
          <a:blip r:embed="rId3">
            <a:alphaModFix/>
          </a:blip>
          <a:srcRect b="0" l="0" r="0" t="0"/>
          <a:stretch/>
        </p:blipFill>
        <p:spPr>
          <a:xfrm>
            <a:off x="4278825" y="1649675"/>
            <a:ext cx="4762500" cy="2857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de Transferencia</a:t>
            </a:r>
            <a:endParaRPr/>
          </a:p>
        </p:txBody>
      </p:sp>
      <p:sp>
        <p:nvSpPr>
          <p:cNvPr id="353" name="Google Shape;353;p34"/>
          <p:cNvSpPr txBox="1"/>
          <p:nvPr>
            <p:ph idx="1" type="body"/>
          </p:nvPr>
        </p:nvSpPr>
        <p:spPr>
          <a:xfrm>
            <a:off x="729450" y="2078875"/>
            <a:ext cx="82065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900"/>
              <a:t>Kernel Mode to User Mode</a:t>
            </a:r>
            <a:endParaRPr sz="1900"/>
          </a:p>
          <a:p>
            <a:pPr indent="0" lvl="0" marL="0" rtl="0" algn="l">
              <a:lnSpc>
                <a:spcPct val="115000"/>
              </a:lnSpc>
              <a:spcBef>
                <a:spcPts val="1200"/>
              </a:spcBef>
              <a:spcAft>
                <a:spcPts val="0"/>
              </a:spcAft>
              <a:buSzPts val="1300"/>
              <a:buNone/>
            </a:pPr>
            <a:r>
              <a:t/>
            </a:r>
            <a:endParaRPr sz="1900"/>
          </a:p>
          <a:p>
            <a:pPr indent="0" lvl="0" marL="0" rtl="0" algn="l">
              <a:lnSpc>
                <a:spcPct val="115000"/>
              </a:lnSpc>
              <a:spcBef>
                <a:spcPts val="1200"/>
              </a:spcBef>
              <a:spcAft>
                <a:spcPts val="1200"/>
              </a:spcAft>
              <a:buSzPts val="1300"/>
              <a:buNone/>
            </a:pPr>
            <a:r>
              <a:rPr lang="en" sz="1900"/>
              <a:t>User Mode to Kernel Mode</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Mode to Kernel Mode</a:t>
            </a:r>
            <a:endParaRPr/>
          </a:p>
        </p:txBody>
      </p:sp>
      <p:sp>
        <p:nvSpPr>
          <p:cNvPr id="359" name="Google Shape;359;p35"/>
          <p:cNvSpPr txBox="1"/>
          <p:nvPr>
            <p:ph idx="1" type="body"/>
          </p:nvPr>
        </p:nvSpPr>
        <p:spPr>
          <a:xfrm>
            <a:off x="729450" y="2078875"/>
            <a:ext cx="8206500" cy="2897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900"/>
              <a:t>Interrupciones</a:t>
            </a:r>
            <a:endParaRPr sz="1900"/>
          </a:p>
          <a:p>
            <a:pPr indent="0" lvl="0" marL="0" rtl="0" algn="l">
              <a:lnSpc>
                <a:spcPct val="115000"/>
              </a:lnSpc>
              <a:spcBef>
                <a:spcPts val="1200"/>
              </a:spcBef>
              <a:spcAft>
                <a:spcPts val="0"/>
              </a:spcAft>
              <a:buSzPts val="1300"/>
              <a:buNone/>
            </a:pPr>
            <a:r>
              <a:rPr lang="en" sz="1900"/>
              <a:t>Excepciones del Procesador</a:t>
            </a:r>
            <a:endParaRPr sz="1900"/>
          </a:p>
          <a:p>
            <a:pPr indent="0" lvl="0" marL="0" rtl="0" algn="l">
              <a:lnSpc>
                <a:spcPct val="115000"/>
              </a:lnSpc>
              <a:spcBef>
                <a:spcPts val="1200"/>
              </a:spcBef>
              <a:spcAft>
                <a:spcPts val="1200"/>
              </a:spcAft>
              <a:buSzPts val="1300"/>
              <a:buNone/>
            </a:pPr>
            <a:r>
              <a:rPr lang="en" sz="1900"/>
              <a:t>System Calls</a:t>
            </a:r>
            <a:endParaRPr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Interrupciones</a:t>
            </a:r>
            <a:endParaRPr/>
          </a:p>
        </p:txBody>
      </p:sp>
      <p:sp>
        <p:nvSpPr>
          <p:cNvPr id="365" name="Google Shape;365;p36"/>
          <p:cNvSpPr txBox="1"/>
          <p:nvPr>
            <p:ph idx="1" type="body"/>
          </p:nvPr>
        </p:nvSpPr>
        <p:spPr>
          <a:xfrm>
            <a:off x="729450" y="1450575"/>
            <a:ext cx="3469200" cy="2889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700"/>
              <a:t>Una interrupción es una señal asincrónica hacia el procesador avisando que algún evento externo requiere su atención</a:t>
            </a:r>
            <a:endParaRPr sz="1700"/>
          </a:p>
        </p:txBody>
      </p:sp>
      <p:pic>
        <p:nvPicPr>
          <p:cNvPr id="366" name="Google Shape;366;p36"/>
          <p:cNvPicPr preferRelativeResize="0"/>
          <p:nvPr/>
        </p:nvPicPr>
        <p:blipFill rotWithShape="1">
          <a:blip r:embed="rId3">
            <a:alphaModFix/>
          </a:blip>
          <a:srcRect b="0" l="0" r="0" t="0"/>
          <a:stretch/>
        </p:blipFill>
        <p:spPr>
          <a:xfrm>
            <a:off x="4362625" y="619250"/>
            <a:ext cx="4640553" cy="26125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727650" y="-23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Interrupciones</a:t>
            </a:r>
            <a:endParaRPr/>
          </a:p>
        </p:txBody>
      </p:sp>
      <p:pic>
        <p:nvPicPr>
          <p:cNvPr id="372" name="Google Shape;372;p37"/>
          <p:cNvPicPr preferRelativeResize="0"/>
          <p:nvPr/>
        </p:nvPicPr>
        <p:blipFill rotWithShape="1">
          <a:blip r:embed="rId3">
            <a:alphaModFix/>
          </a:blip>
          <a:srcRect b="0" l="0" r="0" t="0"/>
          <a:stretch/>
        </p:blipFill>
        <p:spPr>
          <a:xfrm>
            <a:off x="729450" y="1853850"/>
            <a:ext cx="4682118" cy="2984850"/>
          </a:xfrm>
          <a:prstGeom prst="rect">
            <a:avLst/>
          </a:prstGeom>
          <a:noFill/>
          <a:ln>
            <a:noFill/>
          </a:ln>
        </p:spPr>
      </p:pic>
      <p:sp>
        <p:nvSpPr>
          <p:cNvPr id="373" name="Google Shape;373;p37"/>
          <p:cNvSpPr txBox="1"/>
          <p:nvPr>
            <p:ph idx="1" type="body"/>
          </p:nvPr>
        </p:nvSpPr>
        <p:spPr>
          <a:xfrm>
            <a:off x="5779800" y="1853850"/>
            <a:ext cx="2987100" cy="61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700"/>
              <a:t>Sudo cat /proc/interrupts</a:t>
            </a:r>
            <a:endParaRPr sz="1700"/>
          </a:p>
        </p:txBody>
      </p:sp>
      <p:sp>
        <p:nvSpPr>
          <p:cNvPr id="374" name="Google Shape;374;p37"/>
          <p:cNvSpPr txBox="1"/>
          <p:nvPr>
            <p:ph idx="1" type="body"/>
          </p:nvPr>
        </p:nvSpPr>
        <p:spPr>
          <a:xfrm>
            <a:off x="5779800" y="2729025"/>
            <a:ext cx="2987100" cy="2015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89965"/>
              <a:buNone/>
            </a:pPr>
            <a:r>
              <a:rPr lang="en" sz="1700"/>
              <a:t>Orden de importancia</a:t>
            </a:r>
            <a:endParaRPr sz="1700"/>
          </a:p>
          <a:p>
            <a:pPr indent="0" lvl="0" marL="0" rtl="0" algn="l">
              <a:lnSpc>
                <a:spcPct val="100000"/>
              </a:lnSpc>
              <a:spcBef>
                <a:spcPts val="1200"/>
              </a:spcBef>
              <a:spcAft>
                <a:spcPts val="0"/>
              </a:spcAft>
              <a:buSzPct val="89965"/>
              <a:buNone/>
            </a:pPr>
            <a:r>
              <a:rPr lang="en" sz="1700"/>
              <a:t>	Errores de la Máquina</a:t>
            </a:r>
            <a:endParaRPr sz="1700"/>
          </a:p>
          <a:p>
            <a:pPr indent="0" lvl="0" marL="0" rtl="0" algn="l">
              <a:lnSpc>
                <a:spcPct val="100000"/>
              </a:lnSpc>
              <a:spcBef>
                <a:spcPts val="0"/>
              </a:spcBef>
              <a:spcAft>
                <a:spcPts val="0"/>
              </a:spcAft>
              <a:buSzPct val="89965"/>
              <a:buNone/>
            </a:pPr>
            <a:r>
              <a:rPr lang="en" sz="1700"/>
              <a:t>	Timers</a:t>
            </a:r>
            <a:endParaRPr sz="1700"/>
          </a:p>
          <a:p>
            <a:pPr indent="0" lvl="0" marL="0" rtl="0" algn="l">
              <a:lnSpc>
                <a:spcPct val="100000"/>
              </a:lnSpc>
              <a:spcBef>
                <a:spcPts val="0"/>
              </a:spcBef>
              <a:spcAft>
                <a:spcPts val="0"/>
              </a:spcAft>
              <a:buSzPct val="89965"/>
              <a:buNone/>
            </a:pPr>
            <a:r>
              <a:rPr lang="en" sz="1700"/>
              <a:t>	Discos</a:t>
            </a:r>
            <a:endParaRPr sz="1700"/>
          </a:p>
          <a:p>
            <a:pPr indent="0" lvl="0" marL="0" rtl="0" algn="l">
              <a:lnSpc>
                <a:spcPct val="100000"/>
              </a:lnSpc>
              <a:spcBef>
                <a:spcPts val="0"/>
              </a:spcBef>
              <a:spcAft>
                <a:spcPts val="0"/>
              </a:spcAft>
              <a:buSzPct val="89965"/>
              <a:buNone/>
            </a:pPr>
            <a:r>
              <a:rPr lang="en" sz="1700"/>
              <a:t>	Network devices</a:t>
            </a:r>
            <a:endParaRPr sz="1700"/>
          </a:p>
          <a:p>
            <a:pPr indent="0" lvl="0" marL="0" rtl="0" algn="l">
              <a:lnSpc>
                <a:spcPct val="100000"/>
              </a:lnSpc>
              <a:spcBef>
                <a:spcPts val="0"/>
              </a:spcBef>
              <a:spcAft>
                <a:spcPts val="0"/>
              </a:spcAft>
              <a:buSzPct val="89965"/>
              <a:buNone/>
            </a:pPr>
            <a:r>
              <a:rPr lang="en" sz="1700"/>
              <a:t>	Terminales</a:t>
            </a:r>
            <a:endParaRPr sz="1700"/>
          </a:p>
          <a:p>
            <a:pPr indent="0" lvl="0" marL="0" rtl="0" algn="l">
              <a:lnSpc>
                <a:spcPct val="100000"/>
              </a:lnSpc>
              <a:spcBef>
                <a:spcPts val="0"/>
              </a:spcBef>
              <a:spcAft>
                <a:spcPts val="0"/>
              </a:spcAft>
              <a:buSzPct val="89965"/>
              <a:buNone/>
            </a:pPr>
            <a:r>
              <a:rPr lang="en" sz="1700"/>
              <a:t>	Interrupciones de Software</a:t>
            </a:r>
            <a:endParaRPr sz="1700"/>
          </a:p>
          <a:p>
            <a:pPr indent="0" lvl="0" marL="0" rtl="0" algn="l">
              <a:lnSpc>
                <a:spcPct val="100000"/>
              </a:lnSpc>
              <a:spcBef>
                <a:spcPts val="0"/>
              </a:spcBef>
              <a:spcAft>
                <a:spcPts val="0"/>
              </a:spcAft>
              <a:buSzPct val="89965"/>
              <a:buNone/>
            </a:pPr>
            <a:r>
              <a:t/>
            </a:r>
            <a:endParaRPr sz="1700"/>
          </a:p>
          <a:p>
            <a:pPr indent="0" lvl="0" marL="0" rtl="0" algn="l">
              <a:lnSpc>
                <a:spcPct val="100000"/>
              </a:lnSpc>
              <a:spcBef>
                <a:spcPts val="0"/>
              </a:spcBef>
              <a:spcAft>
                <a:spcPts val="0"/>
              </a:spcAft>
              <a:buSzPct val="89965"/>
              <a:buNone/>
            </a:pPr>
            <a:r>
              <a:t/>
            </a:r>
            <a:endParaRPr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Interrupciones</a:t>
            </a:r>
            <a:endParaRPr/>
          </a:p>
        </p:txBody>
      </p:sp>
      <p:sp>
        <p:nvSpPr>
          <p:cNvPr id="380" name="Google Shape;380;p38"/>
          <p:cNvSpPr txBox="1"/>
          <p:nvPr>
            <p:ph idx="1" type="body"/>
          </p:nvPr>
        </p:nvSpPr>
        <p:spPr>
          <a:xfrm>
            <a:off x="729450" y="1381225"/>
            <a:ext cx="2987100" cy="34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Orden de importancia</a:t>
            </a:r>
            <a:endParaRPr sz="1800"/>
          </a:p>
          <a:p>
            <a:pPr indent="-342900" lvl="0" marL="457200" rtl="0" algn="l">
              <a:lnSpc>
                <a:spcPct val="100000"/>
              </a:lnSpc>
              <a:spcBef>
                <a:spcPts val="1200"/>
              </a:spcBef>
              <a:spcAft>
                <a:spcPts val="0"/>
              </a:spcAft>
              <a:buSzPts val="1800"/>
              <a:buAutoNum type="arabicPeriod"/>
            </a:pPr>
            <a:r>
              <a:rPr lang="en" sz="1800"/>
              <a:t>Errores de la Máquina</a:t>
            </a:r>
            <a:endParaRPr sz="1800"/>
          </a:p>
          <a:p>
            <a:pPr indent="-342900" lvl="0" marL="457200" rtl="0" algn="l">
              <a:lnSpc>
                <a:spcPct val="100000"/>
              </a:lnSpc>
              <a:spcBef>
                <a:spcPts val="0"/>
              </a:spcBef>
              <a:spcAft>
                <a:spcPts val="0"/>
              </a:spcAft>
              <a:buSzPts val="1800"/>
              <a:buAutoNum type="arabicPeriod"/>
            </a:pPr>
            <a:r>
              <a:rPr lang="en" sz="1800"/>
              <a:t>Timers</a:t>
            </a:r>
            <a:endParaRPr sz="1800"/>
          </a:p>
          <a:p>
            <a:pPr indent="-342900" lvl="0" marL="457200" rtl="0" algn="l">
              <a:lnSpc>
                <a:spcPct val="100000"/>
              </a:lnSpc>
              <a:spcBef>
                <a:spcPts val="0"/>
              </a:spcBef>
              <a:spcAft>
                <a:spcPts val="0"/>
              </a:spcAft>
              <a:buSzPts val="1800"/>
              <a:buAutoNum type="arabicPeriod"/>
            </a:pPr>
            <a:r>
              <a:rPr lang="en" sz="1800"/>
              <a:t>Discos	Network devices</a:t>
            </a:r>
            <a:endParaRPr sz="1800"/>
          </a:p>
          <a:p>
            <a:pPr indent="-342900" lvl="0" marL="457200" rtl="0" algn="l">
              <a:lnSpc>
                <a:spcPct val="100000"/>
              </a:lnSpc>
              <a:spcBef>
                <a:spcPts val="0"/>
              </a:spcBef>
              <a:spcAft>
                <a:spcPts val="0"/>
              </a:spcAft>
              <a:buSzPts val="1800"/>
              <a:buAutoNum type="arabicPeriod"/>
            </a:pPr>
            <a:r>
              <a:rPr lang="en" sz="1800"/>
              <a:t>Terminales</a:t>
            </a:r>
            <a:endParaRPr sz="1800"/>
          </a:p>
          <a:p>
            <a:pPr indent="-342900" lvl="0" marL="457200" rtl="0" algn="l">
              <a:lnSpc>
                <a:spcPct val="100000"/>
              </a:lnSpc>
              <a:spcBef>
                <a:spcPts val="0"/>
              </a:spcBef>
              <a:spcAft>
                <a:spcPts val="0"/>
              </a:spcAft>
              <a:buSzPts val="1800"/>
              <a:buAutoNum type="arabicPeriod"/>
            </a:pPr>
            <a:r>
              <a:rPr lang="en" sz="1800"/>
              <a:t>Interrupciones de Software</a:t>
            </a:r>
            <a:endParaRPr sz="1800"/>
          </a:p>
          <a:p>
            <a:pPr indent="0" lvl="0" marL="0" rtl="0" algn="l">
              <a:lnSpc>
                <a:spcPct val="100000"/>
              </a:lnSpc>
              <a:spcBef>
                <a:spcPts val="0"/>
              </a:spcBef>
              <a:spcAft>
                <a:spcPts val="0"/>
              </a:spcAft>
              <a:buSzPts val="1300"/>
              <a:buNone/>
            </a:pPr>
            <a:r>
              <a:t/>
            </a:r>
            <a:endParaRPr sz="1800"/>
          </a:p>
          <a:p>
            <a:pPr indent="0" lvl="0" marL="0" rtl="0" algn="l">
              <a:lnSpc>
                <a:spcPct val="100000"/>
              </a:lnSpc>
              <a:spcBef>
                <a:spcPts val="0"/>
              </a:spcBef>
              <a:spcAft>
                <a:spcPts val="0"/>
              </a:spcAft>
              <a:buSzPts val="1300"/>
              <a:buNone/>
            </a:pPr>
            <a:r>
              <a:t/>
            </a:r>
            <a:endParaRPr sz="1800"/>
          </a:p>
        </p:txBody>
      </p:sp>
      <p:pic>
        <p:nvPicPr>
          <p:cNvPr id="381" name="Google Shape;381;p38"/>
          <p:cNvPicPr preferRelativeResize="0"/>
          <p:nvPr/>
        </p:nvPicPr>
        <p:blipFill rotWithShape="1">
          <a:blip r:embed="rId3">
            <a:alphaModFix/>
          </a:blip>
          <a:srcRect b="0" l="0" r="0" t="0"/>
          <a:stretch/>
        </p:blipFill>
        <p:spPr>
          <a:xfrm>
            <a:off x="3915000" y="1653125"/>
            <a:ext cx="4792041" cy="298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9"/>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Excepciones del Procesador</a:t>
            </a:r>
            <a:endParaRPr/>
          </a:p>
        </p:txBody>
      </p:sp>
      <p:sp>
        <p:nvSpPr>
          <p:cNvPr id="387" name="Google Shape;387;p39"/>
          <p:cNvSpPr txBox="1"/>
          <p:nvPr>
            <p:ph idx="1" type="body"/>
          </p:nvPr>
        </p:nvSpPr>
        <p:spPr>
          <a:xfrm>
            <a:off x="729450" y="1355125"/>
            <a:ext cx="3364200" cy="3643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900"/>
              <a:t>Una excepción es un evento de hardware causado por una aplicación de usuario que causa la transferencia del control al Kernel.</a:t>
            </a:r>
            <a:endParaRPr sz="1900"/>
          </a:p>
        </p:txBody>
      </p:sp>
      <p:pic>
        <p:nvPicPr>
          <p:cNvPr id="388" name="Google Shape;388;p39"/>
          <p:cNvPicPr preferRelativeResize="0"/>
          <p:nvPr/>
        </p:nvPicPr>
        <p:blipFill rotWithShape="1">
          <a:blip r:embed="rId3">
            <a:alphaModFix/>
          </a:blip>
          <a:srcRect b="0" l="0" r="0" t="0"/>
          <a:stretch/>
        </p:blipFill>
        <p:spPr>
          <a:xfrm>
            <a:off x="4890900" y="1607050"/>
            <a:ext cx="3990441"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727650" y="1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 Sistema de Archivos</a:t>
            </a:r>
            <a:endParaRPr/>
          </a:p>
        </p:txBody>
      </p:sp>
      <p:pic>
        <p:nvPicPr>
          <p:cNvPr id="90" name="Google Shape;90;p4"/>
          <p:cNvPicPr preferRelativeResize="0"/>
          <p:nvPr/>
        </p:nvPicPr>
        <p:blipFill rotWithShape="1">
          <a:blip r:embed="rId3">
            <a:alphaModFix/>
          </a:blip>
          <a:srcRect b="0" l="0" r="0" t="0"/>
          <a:stretch/>
        </p:blipFill>
        <p:spPr>
          <a:xfrm>
            <a:off x="1464700" y="1756600"/>
            <a:ext cx="6214584" cy="3409950"/>
          </a:xfrm>
          <a:prstGeom prst="rect">
            <a:avLst/>
          </a:prstGeom>
          <a:noFill/>
          <a:ln>
            <a:noFill/>
          </a:ln>
        </p:spPr>
      </p:pic>
      <p:sp>
        <p:nvSpPr>
          <p:cNvPr id="91" name="Google Shape;91;p4"/>
          <p:cNvSpPr txBox="1"/>
          <p:nvPr/>
        </p:nvSpPr>
        <p:spPr>
          <a:xfrm>
            <a:off x="6271400" y="737450"/>
            <a:ext cx="3000000" cy="4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7"/>
              <a:buFont typeface="Arial"/>
              <a:buNone/>
            </a:pPr>
            <a:r>
              <a:rPr b="0" i="0" lang="en" sz="1607" u="none" cap="none" strike="noStrike">
                <a:solidFill>
                  <a:srgbClr val="595959"/>
                </a:solidFill>
                <a:latin typeface="Lato"/>
                <a:ea typeface="Lato"/>
                <a:cs typeface="Lato"/>
                <a:sym typeface="Lato"/>
              </a:rPr>
              <a:t>1- estructura</a:t>
            </a:r>
            <a:r>
              <a:rPr b="0" i="0" lang="en" sz="1400" u="none" cap="none" strike="noStrike">
                <a:solidFill>
                  <a:srgbClr val="595959"/>
                </a:solidFill>
                <a:latin typeface="Arial"/>
                <a:ea typeface="Arial"/>
                <a:cs typeface="Arial"/>
                <a:sym typeface="Arial"/>
              </a:rPr>
              <a:t> </a:t>
            </a:r>
            <a:r>
              <a:rPr b="0" i="0" lang="en" sz="1607" u="none" cap="none" strike="noStrike">
                <a:solidFill>
                  <a:srgbClr val="595959"/>
                </a:solidFill>
                <a:latin typeface="Lato"/>
                <a:ea typeface="Lato"/>
                <a:cs typeface="Lato"/>
                <a:sym typeface="Lato"/>
              </a:rPr>
              <a:t>jerárquica</a:t>
            </a:r>
            <a:endParaRPr b="0" i="0" sz="1400" u="none" cap="none" strike="noStrike">
              <a:solidFill>
                <a:srgbClr val="595959"/>
              </a:solidFill>
              <a:latin typeface="Arial"/>
              <a:ea typeface="Arial"/>
              <a:cs typeface="Arial"/>
              <a:sym typeface="Arial"/>
            </a:endParaRPr>
          </a:p>
        </p:txBody>
      </p:sp>
      <p:sp>
        <p:nvSpPr>
          <p:cNvPr id="92" name="Google Shape;92;p4"/>
          <p:cNvSpPr txBox="1"/>
          <p:nvPr/>
        </p:nvSpPr>
        <p:spPr>
          <a:xfrm>
            <a:off x="5306400" y="1370250"/>
            <a:ext cx="3837600" cy="432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607"/>
              <a:buFont typeface="Arial"/>
              <a:buNone/>
            </a:pPr>
            <a:r>
              <a:rPr b="0" i="0" lang="en" sz="1607" u="none" cap="none" strike="noStrike">
                <a:solidFill>
                  <a:schemeClr val="accent1"/>
                </a:solidFill>
                <a:latin typeface="Lato"/>
                <a:ea typeface="Lato"/>
                <a:cs typeface="Lato"/>
                <a:sym typeface="Lato"/>
              </a:rPr>
              <a:t> 2- habilidad de crear y borrar archivos</a:t>
            </a:r>
            <a:endParaRPr b="0" i="0" sz="1400" u="none" cap="none" strike="noStrike">
              <a:solidFill>
                <a:srgbClr val="000000"/>
              </a:solidFill>
              <a:latin typeface="Arial"/>
              <a:ea typeface="Arial"/>
              <a:cs typeface="Arial"/>
              <a:sym typeface="Arial"/>
            </a:endParaRPr>
          </a:p>
        </p:txBody>
      </p:sp>
      <p:sp>
        <p:nvSpPr>
          <p:cNvPr id="93" name="Google Shape;93;p4"/>
          <p:cNvSpPr txBox="1"/>
          <p:nvPr/>
        </p:nvSpPr>
        <p:spPr>
          <a:xfrm>
            <a:off x="5577000" y="3328150"/>
            <a:ext cx="3296400" cy="100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607"/>
              <a:buFont typeface="Arial"/>
              <a:buNone/>
            </a:pPr>
            <a:r>
              <a:rPr b="0" i="0" lang="en" sz="1607" u="none" cap="none" strike="noStrike">
                <a:solidFill>
                  <a:schemeClr val="accent1"/>
                </a:solidFill>
                <a:latin typeface="Lato"/>
                <a:ea typeface="Lato"/>
                <a:cs typeface="Lato"/>
                <a:sym typeface="Lato"/>
              </a:rPr>
              <a:t>3- Tratamiento de los dispositivos periféricos como si fueran archivos.</a:t>
            </a:r>
            <a:endParaRPr b="0" i="0" sz="1400" u="none" cap="none" strike="noStrike">
              <a:solidFill>
                <a:srgbClr val="000000"/>
              </a:solidFill>
              <a:latin typeface="Arial"/>
              <a:ea typeface="Arial"/>
              <a:cs typeface="Arial"/>
              <a:sym typeface="Arial"/>
            </a:endParaRPr>
          </a:p>
        </p:txBody>
      </p:sp>
      <p:sp>
        <p:nvSpPr>
          <p:cNvPr id="94" name="Google Shape;94;p4"/>
          <p:cNvSpPr txBox="1"/>
          <p:nvPr/>
        </p:nvSpPr>
        <p:spPr>
          <a:xfrm>
            <a:off x="111475" y="3535150"/>
            <a:ext cx="3000000" cy="71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607"/>
              <a:buFont typeface="Arial"/>
              <a:buNone/>
            </a:pPr>
            <a:r>
              <a:rPr b="0" i="0" lang="en" sz="1607" u="none" cap="none" strike="noStrike">
                <a:solidFill>
                  <a:schemeClr val="accent1"/>
                </a:solidFill>
                <a:latin typeface="Lato"/>
                <a:ea typeface="Lato"/>
                <a:cs typeface="Lato"/>
                <a:sym typeface="Lato"/>
              </a:rPr>
              <a:t>4- protección de los archivos de datos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Excepciones del Procesador</a:t>
            </a:r>
            <a:endParaRPr/>
          </a:p>
        </p:txBody>
      </p:sp>
      <p:sp>
        <p:nvSpPr>
          <p:cNvPr id="394" name="Google Shape;394;p40"/>
          <p:cNvSpPr txBox="1"/>
          <p:nvPr>
            <p:ph idx="1" type="body"/>
          </p:nvPr>
        </p:nvSpPr>
        <p:spPr>
          <a:xfrm>
            <a:off x="348025" y="1373800"/>
            <a:ext cx="3364200" cy="349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300"/>
              <a:buNone/>
            </a:pPr>
            <a:r>
              <a:rPr lang="en" sz="1900"/>
              <a:t>Una excepción es un evento de hardware causado por una aplicación de usuario que causa la transferencia del control al Kernel.</a:t>
            </a:r>
            <a:endParaRPr sz="1900"/>
          </a:p>
        </p:txBody>
      </p:sp>
      <p:sp>
        <p:nvSpPr>
          <p:cNvPr id="395" name="Google Shape;395;p40"/>
          <p:cNvSpPr/>
          <p:nvPr/>
        </p:nvSpPr>
        <p:spPr>
          <a:xfrm>
            <a:off x="4371975" y="1161625"/>
            <a:ext cx="4678200" cy="37998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set_trap_gate(0,&amp;divide_error);</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set_intr_gate(1,&amp;debug);</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set_intr_gate(2,&amp;nmi);</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set_system_intr_gate(3, &amp;int3); /* int3/4 can be called from all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set_system_gate(4,&amp;overflow);</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set_trap_gate(5,&amp;bounds);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set_trap_gate(6,&amp;invalid_op);</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set_trap_gate(7,&amp;device_not_available);</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set_task_gate(8,GDT_ENTRY_DOUBLEFAULT_TSS);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set_trap_gate(9,&amp;coprocessor_segment_overrun);</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set_trap_gate(10,&amp;invalid_TSS);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set_trap_gate(11,&amp;segment_not_present);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set_trap_gate(12,&amp;stack_segment);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set_trap_gate(13,&amp;general_protection);</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set_intr_gate(14,&amp;page_fault);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set_trap_gate(15,&amp;spurious_interrupt_bug);</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set_trap_gate(16,&amp;coprocessor_error);</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set_trap_gate(17,&amp;alignment_check);</a:t>
            </a:r>
            <a:endParaRPr b="0" i="0" sz="11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p:txBody>
      </p:sp>
      <p:sp>
        <p:nvSpPr>
          <p:cNvPr id="401" name="Google Shape;401;p41"/>
          <p:cNvSpPr txBox="1"/>
          <p:nvPr>
            <p:ph idx="1" type="body"/>
          </p:nvPr>
        </p:nvSpPr>
        <p:spPr>
          <a:xfrm>
            <a:off x="157800" y="1268450"/>
            <a:ext cx="4414200" cy="2970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617"/>
              <a:t>Un proceso de usuario puede hacer que la transición de modo sea hecha voluntariamente.</a:t>
            </a:r>
            <a:endParaRPr sz="1617"/>
          </a:p>
          <a:p>
            <a:pPr indent="0" lvl="0" marL="0" rtl="0" algn="l">
              <a:lnSpc>
                <a:spcPct val="105000"/>
              </a:lnSpc>
              <a:spcBef>
                <a:spcPts val="1200"/>
              </a:spcBef>
              <a:spcAft>
                <a:spcPts val="0"/>
              </a:spcAft>
              <a:buSzPts val="852"/>
              <a:buNone/>
            </a:pPr>
            <a:r>
              <a:rPr lang="en" sz="1617"/>
              <a:t>Una </a:t>
            </a:r>
            <a:r>
              <a:rPr b="1" lang="en" sz="1617"/>
              <a:t>System Call</a:t>
            </a:r>
            <a:r>
              <a:rPr lang="en" sz="1617"/>
              <a:t> es algún procedimiento provisto por el kernel que puede ser llamada desde el user level.</a:t>
            </a:r>
            <a:endParaRPr sz="1617"/>
          </a:p>
          <a:p>
            <a:pPr indent="0" lvl="0" marL="0" rtl="0" algn="l">
              <a:lnSpc>
                <a:spcPct val="105000"/>
              </a:lnSpc>
              <a:spcBef>
                <a:spcPts val="1200"/>
              </a:spcBef>
              <a:spcAft>
                <a:spcPts val="0"/>
              </a:spcAft>
              <a:buSzPts val="852"/>
              <a:buNone/>
            </a:pPr>
            <a:r>
              <a:t/>
            </a:r>
            <a:endParaRPr sz="1617"/>
          </a:p>
          <a:p>
            <a:pPr indent="0" lvl="0" marL="0" rtl="0" algn="l">
              <a:lnSpc>
                <a:spcPct val="105000"/>
              </a:lnSpc>
              <a:spcBef>
                <a:spcPts val="1200"/>
              </a:spcBef>
              <a:spcAft>
                <a:spcPts val="0"/>
              </a:spcAft>
              <a:buSzPts val="852"/>
              <a:buNone/>
            </a:pPr>
            <a:r>
              <a:t/>
            </a:r>
            <a:endParaRPr sz="1617"/>
          </a:p>
          <a:p>
            <a:pPr indent="0" lvl="0" marL="0" rtl="0" algn="l">
              <a:lnSpc>
                <a:spcPct val="105000"/>
              </a:lnSpc>
              <a:spcBef>
                <a:spcPts val="1200"/>
              </a:spcBef>
              <a:spcAft>
                <a:spcPts val="1200"/>
              </a:spcAft>
              <a:buSzPts val="852"/>
              <a:buNone/>
            </a:pPr>
            <a:r>
              <a:t/>
            </a:r>
            <a:endParaRPr sz="1617"/>
          </a:p>
        </p:txBody>
      </p:sp>
      <p:pic>
        <p:nvPicPr>
          <p:cNvPr id="402" name="Google Shape;402;p41"/>
          <p:cNvPicPr preferRelativeResize="0"/>
          <p:nvPr/>
        </p:nvPicPr>
        <p:blipFill rotWithShape="1">
          <a:blip r:embed="rId3">
            <a:alphaModFix/>
          </a:blip>
          <a:srcRect b="0" l="0" r="0" t="0"/>
          <a:stretch/>
        </p:blipFill>
        <p:spPr>
          <a:xfrm>
            <a:off x="4572000" y="826450"/>
            <a:ext cx="4463151" cy="3354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p:txBody>
      </p:sp>
      <p:pic>
        <p:nvPicPr>
          <p:cNvPr id="408" name="Google Shape;408;p42"/>
          <p:cNvPicPr preferRelativeResize="0"/>
          <p:nvPr/>
        </p:nvPicPr>
        <p:blipFill rotWithShape="1">
          <a:blip r:embed="rId3">
            <a:alphaModFix/>
          </a:blip>
          <a:srcRect b="0" l="0" r="0" t="0"/>
          <a:stretch/>
        </p:blipFill>
        <p:spPr>
          <a:xfrm>
            <a:off x="3714600" y="925800"/>
            <a:ext cx="4607100" cy="3941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type="title"/>
          </p:nvPr>
        </p:nvSpPr>
        <p:spPr>
          <a:xfrm>
            <a:off x="727650" y="-23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p:txBody>
      </p:sp>
      <p:sp>
        <p:nvSpPr>
          <p:cNvPr id="414" name="Google Shape;414;p43"/>
          <p:cNvSpPr txBox="1"/>
          <p:nvPr>
            <p:ph idx="1" type="body"/>
          </p:nvPr>
        </p:nvSpPr>
        <p:spPr>
          <a:xfrm>
            <a:off x="729450" y="2078875"/>
            <a:ext cx="33642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415" name="Google Shape;415;p43"/>
          <p:cNvPicPr preferRelativeResize="0"/>
          <p:nvPr/>
        </p:nvPicPr>
        <p:blipFill rotWithShape="1">
          <a:blip r:embed="rId3">
            <a:alphaModFix/>
          </a:blip>
          <a:srcRect b="0" l="0" r="0" t="0"/>
          <a:stretch/>
        </p:blipFill>
        <p:spPr>
          <a:xfrm>
            <a:off x="800575" y="168625"/>
            <a:ext cx="5448058"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a:p>
            <a:pPr indent="0" lvl="0" marL="0" rtl="0" algn="l">
              <a:lnSpc>
                <a:spcPct val="100000"/>
              </a:lnSpc>
              <a:spcBef>
                <a:spcPts val="0"/>
              </a:spcBef>
              <a:spcAft>
                <a:spcPts val="0"/>
              </a:spcAft>
              <a:buSzPct val="111111"/>
              <a:buNone/>
            </a:pPr>
            <a:r>
              <a:t/>
            </a:r>
            <a:endParaRPr/>
          </a:p>
        </p:txBody>
      </p:sp>
      <p:sp>
        <p:nvSpPr>
          <p:cNvPr id="421" name="Google Shape;421;p44"/>
          <p:cNvSpPr txBox="1"/>
          <p:nvPr>
            <p:ph idx="1" type="body"/>
          </p:nvPr>
        </p:nvSpPr>
        <p:spPr>
          <a:xfrm>
            <a:off x="727650" y="1295850"/>
            <a:ext cx="7976100" cy="3771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717"/>
              <a:t>Desde el punto de vista de un programa llamar a una system call es más o menos como invocar a una función de C. Por supuesto, detrás de bambalinas muchas cosas suceden:</a:t>
            </a:r>
            <a:endParaRPr sz="1717"/>
          </a:p>
          <a:p>
            <a:pPr indent="0" lvl="0" marL="0" rtl="0" algn="l">
              <a:lnSpc>
                <a:spcPct val="95000"/>
              </a:lnSpc>
              <a:spcBef>
                <a:spcPts val="0"/>
              </a:spcBef>
              <a:spcAft>
                <a:spcPts val="0"/>
              </a:spcAft>
              <a:buSzPts val="523"/>
              <a:buNone/>
            </a:pPr>
            <a:r>
              <a:t/>
            </a:r>
            <a:endParaRPr sz="1717"/>
          </a:p>
          <a:p>
            <a:pPr indent="0" lvl="0" marL="0" rtl="0" algn="l">
              <a:lnSpc>
                <a:spcPct val="95000"/>
              </a:lnSpc>
              <a:spcBef>
                <a:spcPts val="0"/>
              </a:spcBef>
              <a:spcAft>
                <a:spcPts val="0"/>
              </a:spcAft>
              <a:buSzPts val="523"/>
              <a:buNone/>
            </a:pPr>
            <a:r>
              <a:rPr lang="en" sz="1717"/>
              <a:t>	El programa realiza un llamado a una system call mediante la invocación de una </a:t>
            </a:r>
            <a:r>
              <a:rPr b="1" lang="en" sz="1717"/>
              <a:t>función wrapper</a:t>
            </a:r>
            <a:r>
              <a:rPr lang="en" sz="1717"/>
              <a:t> (envoltorio) en la biblioteca de C.</a:t>
            </a:r>
            <a:endParaRPr sz="1717"/>
          </a:p>
          <a:p>
            <a:pPr indent="0" lvl="0" marL="0" rtl="0" algn="l">
              <a:lnSpc>
                <a:spcPct val="95000"/>
              </a:lnSpc>
              <a:spcBef>
                <a:spcPts val="0"/>
              </a:spcBef>
              <a:spcAft>
                <a:spcPts val="0"/>
              </a:spcAft>
              <a:buSzPts val="523"/>
              <a:buNone/>
            </a:pPr>
            <a:r>
              <a:t/>
            </a:r>
            <a:endParaRPr sz="1717"/>
          </a:p>
          <a:p>
            <a:pPr indent="0" lvl="0" marL="0" rtl="0" algn="l">
              <a:lnSpc>
                <a:spcPct val="95000"/>
              </a:lnSpc>
              <a:spcBef>
                <a:spcPts val="0"/>
              </a:spcBef>
              <a:spcAft>
                <a:spcPts val="0"/>
              </a:spcAft>
              <a:buSzPts val="523"/>
              <a:buNone/>
            </a:pPr>
            <a:r>
              <a:rPr lang="en" sz="1717"/>
              <a:t>	Dicha función wrapper tiene que proporcionar todos los argumentos al system call trap_handling. Estos argumentos son pasados al wrapper por el stack, peeero el kernel los espera en determinados registros. La función wrapper copia estos valores a los registros.</a:t>
            </a:r>
            <a:endParaRPr sz="1717"/>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a:p>
            <a:pPr indent="0" lvl="0" marL="0" rtl="0" algn="l">
              <a:lnSpc>
                <a:spcPct val="100000"/>
              </a:lnSpc>
              <a:spcBef>
                <a:spcPts val="0"/>
              </a:spcBef>
              <a:spcAft>
                <a:spcPts val="0"/>
              </a:spcAft>
              <a:buSzPct val="111111"/>
              <a:buNone/>
            </a:pPr>
            <a:r>
              <a:t/>
            </a:r>
            <a:endParaRPr/>
          </a:p>
        </p:txBody>
      </p:sp>
      <p:sp>
        <p:nvSpPr>
          <p:cNvPr id="427" name="Google Shape;427;p45"/>
          <p:cNvSpPr txBox="1"/>
          <p:nvPr>
            <p:ph idx="1" type="body"/>
          </p:nvPr>
        </p:nvSpPr>
        <p:spPr>
          <a:xfrm>
            <a:off x="727650" y="1295850"/>
            <a:ext cx="7976100" cy="3771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617"/>
              <a:t>Dado que todas las system calls son accedidas de la misma forma, el kernel tiene que saber identificarlas de alguna forma. Para poder hacer esto, la función wrapper copia el número de la system call a un determinado registro de la CPU (%eax).</a:t>
            </a:r>
            <a:endParaRPr sz="1617"/>
          </a:p>
          <a:p>
            <a:pPr indent="0" lvl="0" marL="0" rtl="0" algn="l">
              <a:lnSpc>
                <a:spcPct val="95000"/>
              </a:lnSpc>
              <a:spcBef>
                <a:spcPts val="0"/>
              </a:spcBef>
              <a:spcAft>
                <a:spcPts val="0"/>
              </a:spcAft>
              <a:buSzPts val="523"/>
              <a:buNone/>
            </a:pPr>
            <a:r>
              <a:t/>
            </a:r>
            <a:endParaRPr sz="1617"/>
          </a:p>
          <a:p>
            <a:pPr indent="0" lvl="0" marL="0" rtl="0" algn="l">
              <a:lnSpc>
                <a:spcPct val="95000"/>
              </a:lnSpc>
              <a:spcBef>
                <a:spcPts val="0"/>
              </a:spcBef>
              <a:spcAft>
                <a:spcPts val="0"/>
              </a:spcAft>
              <a:buSzPts val="523"/>
              <a:buNone/>
            </a:pPr>
            <a:r>
              <a:rPr lang="en" sz="1617"/>
              <a:t>	La función wrapper ejecuta una instrucción de código máquina llamada trap machine instruction (int 0x80), esta causa que el procesador pase de user mode a kernel mode y ejecute el código apuntado por la dirección 0x80 (128) del vector de traps del sistema.</a:t>
            </a:r>
            <a:endParaRPr sz="1617"/>
          </a:p>
          <a:p>
            <a:pPr indent="0" lvl="0" marL="0" rtl="0" algn="l">
              <a:lnSpc>
                <a:spcPct val="95000"/>
              </a:lnSpc>
              <a:spcBef>
                <a:spcPts val="0"/>
              </a:spcBef>
              <a:spcAft>
                <a:spcPts val="0"/>
              </a:spcAft>
              <a:buSzPts val="523"/>
              <a:buNone/>
            </a:pPr>
            <a:r>
              <a:t/>
            </a:r>
            <a:endParaRPr sz="1617"/>
          </a:p>
          <a:p>
            <a:pPr indent="0" lvl="0" marL="0" rtl="0" algn="l">
              <a:lnSpc>
                <a:spcPct val="95000"/>
              </a:lnSpc>
              <a:spcBef>
                <a:spcPts val="0"/>
              </a:spcBef>
              <a:spcAft>
                <a:spcPts val="0"/>
              </a:spcAft>
              <a:buSzPts val="523"/>
              <a:buNone/>
            </a:pPr>
            <a:r>
              <a:rPr lang="en" sz="1617"/>
              <a:t>	</a:t>
            </a:r>
            <a:endParaRPr sz="1617"/>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a:p>
            <a:pPr indent="0" lvl="0" marL="0" rtl="0" algn="l">
              <a:lnSpc>
                <a:spcPct val="100000"/>
              </a:lnSpc>
              <a:spcBef>
                <a:spcPts val="0"/>
              </a:spcBef>
              <a:spcAft>
                <a:spcPts val="0"/>
              </a:spcAft>
              <a:buSzPct val="111111"/>
              <a:buNone/>
            </a:pPr>
            <a:r>
              <a:t/>
            </a:r>
            <a:endParaRPr/>
          </a:p>
        </p:txBody>
      </p:sp>
      <p:pic>
        <p:nvPicPr>
          <p:cNvPr id="433" name="Google Shape;433;p46"/>
          <p:cNvPicPr preferRelativeResize="0"/>
          <p:nvPr/>
        </p:nvPicPr>
        <p:blipFill rotWithShape="1">
          <a:blip r:embed="rId3">
            <a:alphaModFix/>
          </a:blip>
          <a:srcRect b="51930" l="0" r="2200" t="0"/>
          <a:stretch/>
        </p:blipFill>
        <p:spPr>
          <a:xfrm>
            <a:off x="1216663" y="1428475"/>
            <a:ext cx="6710675" cy="3113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a:p>
            <a:pPr indent="0" lvl="0" marL="0" rtl="0" algn="l">
              <a:lnSpc>
                <a:spcPct val="100000"/>
              </a:lnSpc>
              <a:spcBef>
                <a:spcPts val="0"/>
              </a:spcBef>
              <a:spcAft>
                <a:spcPts val="0"/>
              </a:spcAft>
              <a:buSzPct val="111111"/>
              <a:buNone/>
            </a:pPr>
            <a:r>
              <a:t/>
            </a:r>
            <a:endParaRPr/>
          </a:p>
        </p:txBody>
      </p:sp>
      <p:sp>
        <p:nvSpPr>
          <p:cNvPr id="439" name="Google Shape;439;p47"/>
          <p:cNvSpPr txBox="1"/>
          <p:nvPr/>
        </p:nvSpPr>
        <p:spPr>
          <a:xfrm>
            <a:off x="152400" y="4380650"/>
            <a:ext cx="787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https://syscalls32.paolostivanin.com/</a:t>
            </a:r>
            <a:endParaRPr b="0" i="0" sz="1400" u="none" cap="none" strike="noStrike">
              <a:solidFill>
                <a:srgbClr val="000000"/>
              </a:solidFill>
              <a:latin typeface="Arial"/>
              <a:ea typeface="Arial"/>
              <a:cs typeface="Arial"/>
              <a:sym typeface="Arial"/>
            </a:endParaRPr>
          </a:p>
        </p:txBody>
      </p:sp>
      <p:pic>
        <p:nvPicPr>
          <p:cNvPr id="440" name="Google Shape;440;p47"/>
          <p:cNvPicPr preferRelativeResize="0"/>
          <p:nvPr/>
        </p:nvPicPr>
        <p:blipFill rotWithShape="1">
          <a:blip r:embed="rId3">
            <a:alphaModFix/>
          </a:blip>
          <a:srcRect b="0" l="0" r="0" t="0"/>
          <a:stretch/>
        </p:blipFill>
        <p:spPr>
          <a:xfrm>
            <a:off x="1770849" y="1384837"/>
            <a:ext cx="5602300" cy="2727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8"/>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a:p>
            <a:pPr indent="0" lvl="0" marL="0" rtl="0" algn="l">
              <a:lnSpc>
                <a:spcPct val="100000"/>
              </a:lnSpc>
              <a:spcBef>
                <a:spcPts val="0"/>
              </a:spcBef>
              <a:spcAft>
                <a:spcPts val="0"/>
              </a:spcAft>
              <a:buSzPct val="111111"/>
              <a:buNone/>
            </a:pPr>
            <a:r>
              <a:t/>
            </a:r>
            <a:endParaRPr/>
          </a:p>
        </p:txBody>
      </p:sp>
      <p:pic>
        <p:nvPicPr>
          <p:cNvPr id="446" name="Google Shape;446;p48"/>
          <p:cNvPicPr preferRelativeResize="0"/>
          <p:nvPr/>
        </p:nvPicPr>
        <p:blipFill rotWithShape="1">
          <a:blip r:embed="rId3">
            <a:alphaModFix/>
          </a:blip>
          <a:srcRect b="0" l="0" r="0" t="0"/>
          <a:stretch/>
        </p:blipFill>
        <p:spPr>
          <a:xfrm>
            <a:off x="152400" y="1431075"/>
            <a:ext cx="8839200" cy="2515504"/>
          </a:xfrm>
          <a:prstGeom prst="rect">
            <a:avLst/>
          </a:prstGeom>
          <a:noFill/>
          <a:ln>
            <a:noFill/>
          </a:ln>
        </p:spPr>
      </p:pic>
      <p:sp>
        <p:nvSpPr>
          <p:cNvPr id="447" name="Google Shape;447;p48"/>
          <p:cNvSpPr txBox="1"/>
          <p:nvPr/>
        </p:nvSpPr>
        <p:spPr>
          <a:xfrm>
            <a:off x="152400" y="4380650"/>
            <a:ext cx="787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https://syscalls32.paolostivanin.com/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a:p>
            <a:pPr indent="0" lvl="0" marL="0" rtl="0" algn="l">
              <a:lnSpc>
                <a:spcPct val="100000"/>
              </a:lnSpc>
              <a:spcBef>
                <a:spcPts val="0"/>
              </a:spcBef>
              <a:spcAft>
                <a:spcPts val="0"/>
              </a:spcAft>
              <a:buSzPct val="111111"/>
              <a:buNone/>
            </a:pPr>
            <a:r>
              <a:t/>
            </a:r>
            <a:endParaRPr/>
          </a:p>
        </p:txBody>
      </p:sp>
      <p:sp>
        <p:nvSpPr>
          <p:cNvPr id="453" name="Google Shape;453;p49"/>
          <p:cNvSpPr txBox="1"/>
          <p:nvPr>
            <p:ph idx="1" type="body"/>
          </p:nvPr>
        </p:nvSpPr>
        <p:spPr>
          <a:xfrm>
            <a:off x="727650" y="1203375"/>
            <a:ext cx="7976100" cy="3771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617"/>
              <a:t>        En respuesta al trap de la posición 128, el kernel invoca su propia función llamada syste_call() (arch/i386/entry.s) para manejar esa trap. Este manejador:</a:t>
            </a:r>
            <a:endParaRPr sz="1617"/>
          </a:p>
          <a:p>
            <a:pPr indent="-331310" lvl="0" marL="457200" rtl="0" algn="l">
              <a:lnSpc>
                <a:spcPct val="95000"/>
              </a:lnSpc>
              <a:spcBef>
                <a:spcPts val="0"/>
              </a:spcBef>
              <a:spcAft>
                <a:spcPts val="0"/>
              </a:spcAft>
              <a:buSzPts val="1617"/>
              <a:buAutoNum type="arabicPeriod"/>
            </a:pPr>
            <a:r>
              <a:rPr lang="en" sz="1617"/>
              <a:t>Graba el valor de los registros en el stack del kernel.</a:t>
            </a:r>
            <a:endParaRPr sz="1617"/>
          </a:p>
          <a:p>
            <a:pPr indent="-331310" lvl="0" marL="457200" rtl="0" algn="l">
              <a:lnSpc>
                <a:spcPct val="95000"/>
              </a:lnSpc>
              <a:spcBef>
                <a:spcPts val="0"/>
              </a:spcBef>
              <a:spcAft>
                <a:spcPts val="0"/>
              </a:spcAft>
              <a:buSzPts val="1617"/>
              <a:buAutoNum type="arabicPeriod"/>
            </a:pPr>
            <a:r>
              <a:rPr lang="en" sz="1617"/>
              <a:t>Verifica la validez del número de system call.</a:t>
            </a:r>
            <a:endParaRPr sz="1617"/>
          </a:p>
          <a:p>
            <a:pPr indent="-331310" lvl="0" marL="457200" rtl="0" algn="l">
              <a:lnSpc>
                <a:spcPct val="95000"/>
              </a:lnSpc>
              <a:spcBef>
                <a:spcPts val="0"/>
              </a:spcBef>
              <a:spcAft>
                <a:spcPts val="0"/>
              </a:spcAft>
              <a:buSzPts val="1617"/>
              <a:buAutoNum type="arabicPeriod"/>
            </a:pPr>
            <a:r>
              <a:rPr lang="en" sz="1617"/>
              <a:t>Invoca el servicio correspondiente a la system call llamada a través del vector de system calls, el servicio realiza su tarea y finalmente le devuelve un resultado de estado a la rutina system_call().</a:t>
            </a:r>
            <a:endParaRPr sz="1617"/>
          </a:p>
          <a:p>
            <a:pPr indent="-331310" lvl="0" marL="457200" rtl="0" algn="l">
              <a:lnSpc>
                <a:spcPct val="95000"/>
              </a:lnSpc>
              <a:spcBef>
                <a:spcPts val="0"/>
              </a:spcBef>
              <a:spcAft>
                <a:spcPts val="0"/>
              </a:spcAft>
              <a:buSzPts val="1617"/>
              <a:buAutoNum type="arabicPeriod"/>
            </a:pPr>
            <a:r>
              <a:rPr lang="en" sz="1617"/>
              <a:t>Se restauran los registros almacenados en el stack del kernel y se agrega el valor de retorno en el stack.</a:t>
            </a:r>
            <a:endParaRPr sz="1617"/>
          </a:p>
          <a:p>
            <a:pPr indent="-331310" lvl="0" marL="457200" rtl="0" algn="l">
              <a:lnSpc>
                <a:spcPct val="95000"/>
              </a:lnSpc>
              <a:spcBef>
                <a:spcPts val="0"/>
              </a:spcBef>
              <a:spcAft>
                <a:spcPts val="0"/>
              </a:spcAft>
              <a:buSzPts val="1617"/>
              <a:buAutoNum type="arabicPeriod"/>
            </a:pPr>
            <a:r>
              <a:rPr lang="en" sz="1617"/>
              <a:t>Se devuelve el control al wrapper y simultáneamente se pasa a user mode.</a:t>
            </a:r>
            <a:endParaRPr sz="1617"/>
          </a:p>
          <a:p>
            <a:pPr indent="-331310" lvl="0" marL="457200" rtl="0" algn="l">
              <a:lnSpc>
                <a:spcPct val="95000"/>
              </a:lnSpc>
              <a:spcBef>
                <a:spcPts val="0"/>
              </a:spcBef>
              <a:spcAft>
                <a:spcPts val="0"/>
              </a:spcAft>
              <a:buSzPts val="1617"/>
              <a:buAutoNum type="arabicPeriod"/>
            </a:pPr>
            <a:r>
              <a:rPr lang="en" sz="1617"/>
              <a:t>Si el valor de retorno de la rutina de servicio de la system call da error, la función wrapper setea el valor en errno.</a:t>
            </a:r>
            <a:endParaRPr sz="1617"/>
          </a:p>
          <a:p>
            <a:pPr indent="0" lvl="0" marL="0" rtl="0" algn="l">
              <a:lnSpc>
                <a:spcPct val="95000"/>
              </a:lnSpc>
              <a:spcBef>
                <a:spcPts val="0"/>
              </a:spcBef>
              <a:spcAft>
                <a:spcPts val="0"/>
              </a:spcAft>
              <a:buSzPts val="523"/>
              <a:buNone/>
            </a:pPr>
            <a:r>
              <a:t/>
            </a:r>
            <a:endParaRPr sz="1617"/>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type="title"/>
          </p:nvPr>
        </p:nvSpPr>
        <p:spPr>
          <a:xfrm>
            <a:off x="682625"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 Sistema de Archivos</a:t>
            </a:r>
            <a:endParaRPr/>
          </a:p>
        </p:txBody>
      </p:sp>
      <p:pic>
        <p:nvPicPr>
          <p:cNvPr id="100" name="Google Shape;100;p5"/>
          <p:cNvPicPr preferRelativeResize="0"/>
          <p:nvPr/>
        </p:nvPicPr>
        <p:blipFill rotWithShape="1">
          <a:blip r:embed="rId3">
            <a:alphaModFix/>
          </a:blip>
          <a:srcRect b="0" l="0" r="0" t="0"/>
          <a:stretch/>
        </p:blipFill>
        <p:spPr>
          <a:xfrm>
            <a:off x="729450" y="1733550"/>
            <a:ext cx="6214584" cy="3409950"/>
          </a:xfrm>
          <a:prstGeom prst="rect">
            <a:avLst/>
          </a:prstGeom>
          <a:noFill/>
          <a:ln>
            <a:noFill/>
          </a:ln>
        </p:spPr>
      </p:pic>
      <p:sp>
        <p:nvSpPr>
          <p:cNvPr id="101" name="Google Shape;101;p5"/>
          <p:cNvSpPr txBox="1"/>
          <p:nvPr>
            <p:ph type="title"/>
          </p:nvPr>
        </p:nvSpPr>
        <p:spPr>
          <a:xfrm rot="-1581399">
            <a:off x="3966511" y="2996943"/>
            <a:ext cx="5274830" cy="53531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 Linux TODO es un archivo!!!!!</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p:txBody>
      </p:sp>
      <p:sp>
        <p:nvSpPr>
          <p:cNvPr id="459" name="Google Shape;459;p50"/>
          <p:cNvSpPr txBox="1"/>
          <p:nvPr>
            <p:ph idx="1" type="body"/>
          </p:nvPr>
        </p:nvSpPr>
        <p:spPr>
          <a:xfrm>
            <a:off x="729450" y="2078875"/>
            <a:ext cx="33642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460" name="Google Shape;460;p50"/>
          <p:cNvPicPr preferRelativeResize="0"/>
          <p:nvPr/>
        </p:nvPicPr>
        <p:blipFill rotWithShape="1">
          <a:blip r:embed="rId3">
            <a:alphaModFix/>
          </a:blip>
          <a:srcRect b="0" l="0" r="0" t="49359"/>
          <a:stretch/>
        </p:blipFill>
        <p:spPr>
          <a:xfrm>
            <a:off x="1367000" y="1426175"/>
            <a:ext cx="6892775" cy="3295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1"/>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p:txBody>
      </p:sp>
      <p:sp>
        <p:nvSpPr>
          <p:cNvPr id="466" name="Google Shape;466;p51"/>
          <p:cNvSpPr txBox="1"/>
          <p:nvPr>
            <p:ph idx="1" type="body"/>
          </p:nvPr>
        </p:nvSpPr>
        <p:spPr>
          <a:xfrm>
            <a:off x="729450" y="2078875"/>
            <a:ext cx="33642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467" name="Google Shape;467;p51"/>
          <p:cNvPicPr preferRelativeResize="0"/>
          <p:nvPr/>
        </p:nvPicPr>
        <p:blipFill rotWithShape="1">
          <a:blip r:embed="rId3">
            <a:alphaModFix/>
          </a:blip>
          <a:srcRect b="0" l="0" r="0" t="0"/>
          <a:stretch/>
        </p:blipFill>
        <p:spPr>
          <a:xfrm>
            <a:off x="4093675" y="475948"/>
            <a:ext cx="4943924" cy="4667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Calls</a:t>
            </a:r>
            <a:endParaRPr/>
          </a:p>
        </p:txBody>
      </p:sp>
      <p:sp>
        <p:nvSpPr>
          <p:cNvPr id="473" name="Google Shape;473;p52"/>
          <p:cNvSpPr txBox="1"/>
          <p:nvPr>
            <p:ph idx="1" type="body"/>
          </p:nvPr>
        </p:nvSpPr>
        <p:spPr>
          <a:xfrm>
            <a:off x="729450" y="2078875"/>
            <a:ext cx="7469400" cy="2634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300"/>
              <a:buNone/>
            </a:pPr>
            <a:r>
              <a:rPr lang="en" sz="1800"/>
              <a:t>Strace</a:t>
            </a:r>
            <a:endParaRPr sz="1800"/>
          </a:p>
          <a:p>
            <a:pPr indent="0" lvl="0" marL="0" rtl="0" algn="l">
              <a:lnSpc>
                <a:spcPct val="105000"/>
              </a:lnSpc>
              <a:spcBef>
                <a:spcPts val="1200"/>
              </a:spcBef>
              <a:spcAft>
                <a:spcPts val="0"/>
              </a:spcAft>
              <a:buSzPts val="1300"/>
              <a:buNone/>
            </a:pPr>
            <a:r>
              <a:rPr lang="en" sz="1800"/>
              <a:t>Ltrace</a:t>
            </a:r>
            <a:endParaRPr sz="1800"/>
          </a:p>
          <a:p>
            <a:pPr indent="0" lvl="0" marL="0" rtl="0" algn="l">
              <a:lnSpc>
                <a:spcPct val="105000"/>
              </a:lnSpc>
              <a:spcBef>
                <a:spcPts val="1200"/>
              </a:spcBef>
              <a:spcAft>
                <a:spcPts val="0"/>
              </a:spcAft>
              <a:buSzPts val="1300"/>
              <a:buNone/>
            </a:pPr>
            <a:r>
              <a:t/>
            </a:r>
            <a:endParaRPr sz="1800"/>
          </a:p>
          <a:p>
            <a:pPr indent="0" lvl="0" marL="0" rtl="0" algn="l">
              <a:lnSpc>
                <a:spcPct val="105000"/>
              </a:lnSpc>
              <a:spcBef>
                <a:spcPts val="1200"/>
              </a:spcBef>
              <a:spcAft>
                <a:spcPts val="0"/>
              </a:spcAft>
              <a:buSzPts val="1300"/>
              <a:buNone/>
            </a:pPr>
            <a:r>
              <a:rPr lang="en" sz="1800"/>
              <a:t>strace ls testdir/</a:t>
            </a:r>
            <a:endParaRPr sz="1800"/>
          </a:p>
          <a:p>
            <a:pPr indent="0" lvl="0" marL="0" rtl="0" algn="l">
              <a:lnSpc>
                <a:spcPct val="105000"/>
              </a:lnSpc>
              <a:spcBef>
                <a:spcPts val="1200"/>
              </a:spcBef>
              <a:spcAft>
                <a:spcPts val="0"/>
              </a:spcAft>
              <a:buSzPts val="1300"/>
              <a:buNone/>
            </a:pPr>
            <a:r>
              <a:rPr lang="en" sz="1800"/>
              <a:t>strace -o trace.log ls testdir/</a:t>
            </a:r>
            <a:endParaRPr sz="1800"/>
          </a:p>
          <a:p>
            <a:pPr indent="0" lvl="0" marL="0" rtl="0" algn="l">
              <a:lnSpc>
                <a:spcPct val="105000"/>
              </a:lnSpc>
              <a:spcBef>
                <a:spcPts val="1200"/>
              </a:spcBef>
              <a:spcAft>
                <a:spcPts val="1200"/>
              </a:spcAft>
              <a:buSzPts val="1300"/>
              <a:buNone/>
            </a:pPr>
            <a:r>
              <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Kernel Mode to User Mode </a:t>
            </a:r>
            <a:endParaRPr/>
          </a:p>
        </p:txBody>
      </p:sp>
      <p:sp>
        <p:nvSpPr>
          <p:cNvPr id="479" name="Google Shape;479;p53"/>
          <p:cNvSpPr txBox="1"/>
          <p:nvPr>
            <p:ph idx="1" type="body"/>
          </p:nvPr>
        </p:nvSpPr>
        <p:spPr>
          <a:xfrm>
            <a:off x="729450" y="1462150"/>
            <a:ext cx="8206500" cy="35715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Char char="●"/>
            </a:pPr>
            <a:r>
              <a:rPr lang="en" sz="1900"/>
              <a:t>Nuevo Proceso</a:t>
            </a:r>
            <a:endParaRPr sz="1900"/>
          </a:p>
          <a:p>
            <a:pPr indent="-349250" lvl="0" marL="457200" rtl="0" algn="l">
              <a:lnSpc>
                <a:spcPct val="115000"/>
              </a:lnSpc>
              <a:spcBef>
                <a:spcPts val="0"/>
              </a:spcBef>
              <a:spcAft>
                <a:spcPts val="0"/>
              </a:spcAft>
              <a:buSzPts val="1900"/>
              <a:buChar char="●"/>
            </a:pPr>
            <a:r>
              <a:rPr lang="en" sz="1900"/>
              <a:t>Continuar  luego de  una interrupción, excepción o una sys call</a:t>
            </a:r>
            <a:endParaRPr sz="1900"/>
          </a:p>
          <a:p>
            <a:pPr indent="-349250" lvl="0" marL="457200" rtl="0" algn="l">
              <a:lnSpc>
                <a:spcPct val="115000"/>
              </a:lnSpc>
              <a:spcBef>
                <a:spcPts val="0"/>
              </a:spcBef>
              <a:spcAft>
                <a:spcPts val="0"/>
              </a:spcAft>
              <a:buSzPts val="1900"/>
              <a:buChar char="●"/>
            </a:pPr>
            <a:r>
              <a:rPr lang="en" sz="1900"/>
              <a:t>Cambiar entre diferentes procesos</a:t>
            </a:r>
            <a:endParaRPr sz="1900"/>
          </a:p>
          <a:p>
            <a:pPr indent="0" lvl="0" marL="0" rtl="0" algn="l">
              <a:lnSpc>
                <a:spcPct val="115000"/>
              </a:lnSpc>
              <a:spcBef>
                <a:spcPts val="1200"/>
              </a:spcBef>
              <a:spcAft>
                <a:spcPts val="0"/>
              </a:spcAft>
              <a:buSzPts val="1300"/>
              <a:buNone/>
            </a:pPr>
            <a:r>
              <a:t/>
            </a:r>
            <a:endParaRPr sz="1900"/>
          </a:p>
          <a:p>
            <a:pPr indent="0" lvl="0" marL="0" rtl="0" algn="l">
              <a:lnSpc>
                <a:spcPct val="115000"/>
              </a:lnSpc>
              <a:spcBef>
                <a:spcPts val="1200"/>
              </a:spcBef>
              <a:spcAft>
                <a:spcPts val="0"/>
              </a:spcAft>
              <a:buSzPts val="1300"/>
              <a:buNone/>
            </a:pPr>
            <a:r>
              <a:t/>
            </a:r>
            <a:endParaRPr sz="1900"/>
          </a:p>
          <a:p>
            <a:pPr indent="0" lvl="0" marL="0" rtl="0" algn="l">
              <a:lnSpc>
                <a:spcPct val="115000"/>
              </a:lnSpc>
              <a:spcBef>
                <a:spcPts val="1200"/>
              </a:spcBef>
              <a:spcAft>
                <a:spcPts val="1200"/>
              </a:spcAft>
              <a:buSzPts val="1300"/>
              <a:buNone/>
            </a:pPr>
            <a:r>
              <a:rPr lang="en" sz="1900"/>
              <a:t>Dahlin Cap 2 hasta 2.4!</a:t>
            </a:r>
            <a:endParaRPr sz="1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Tipos de Kernel</a:t>
            </a:r>
            <a:endParaRPr/>
          </a:p>
        </p:txBody>
      </p:sp>
      <p:pic>
        <p:nvPicPr>
          <p:cNvPr id="485" name="Google Shape;485;p54"/>
          <p:cNvPicPr preferRelativeResize="0"/>
          <p:nvPr/>
        </p:nvPicPr>
        <p:blipFill rotWithShape="1">
          <a:blip r:embed="rId3">
            <a:alphaModFix/>
          </a:blip>
          <a:srcRect b="0" l="0" r="0" t="0"/>
          <a:stretch/>
        </p:blipFill>
        <p:spPr>
          <a:xfrm>
            <a:off x="1567050" y="1427475"/>
            <a:ext cx="5507900" cy="3150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txBox="1"/>
          <p:nvPr>
            <p:ph type="title"/>
          </p:nvPr>
        </p:nvSpPr>
        <p:spPr>
          <a:xfrm>
            <a:off x="727650" y="-23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Tipos de Kernel</a:t>
            </a:r>
            <a:endParaRPr/>
          </a:p>
        </p:txBody>
      </p:sp>
      <p:pic>
        <p:nvPicPr>
          <p:cNvPr id="491" name="Google Shape;491;p55"/>
          <p:cNvPicPr preferRelativeResize="0"/>
          <p:nvPr/>
        </p:nvPicPr>
        <p:blipFill rotWithShape="1">
          <a:blip r:embed="rId3">
            <a:alphaModFix/>
          </a:blip>
          <a:srcRect b="0" l="0" r="0" t="0"/>
          <a:stretch/>
        </p:blipFill>
        <p:spPr>
          <a:xfrm>
            <a:off x="107475" y="2199137"/>
            <a:ext cx="9144001" cy="23363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Tipos de Kernel</a:t>
            </a:r>
            <a:endParaRPr/>
          </a:p>
        </p:txBody>
      </p:sp>
      <p:sp>
        <p:nvSpPr>
          <p:cNvPr id="497" name="Google Shape;497;p56"/>
          <p:cNvSpPr txBox="1"/>
          <p:nvPr>
            <p:ph idx="1" type="body"/>
          </p:nvPr>
        </p:nvSpPr>
        <p:spPr>
          <a:xfrm>
            <a:off x="729450" y="1288775"/>
            <a:ext cx="7688700" cy="3747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en"/>
              <a:t>Monolithic Kernel: </a:t>
            </a:r>
            <a:r>
              <a:rPr lang="en"/>
              <a:t>- In a monolithic kernel, the kernel and operating system, both run in the same memory, and it is mainly used where security is not a major concern. The result of the monolithic kernel is fastly accessible. But in some situations, like if a device driver has a bug, then there may be chances of a whole system crash.               	 </a:t>
            </a:r>
            <a:endParaRPr/>
          </a:p>
          <a:p>
            <a:pPr indent="0" lvl="0" marL="0" rtl="0" algn="l">
              <a:lnSpc>
                <a:spcPct val="115000"/>
              </a:lnSpc>
              <a:spcBef>
                <a:spcPts val="0"/>
              </a:spcBef>
              <a:spcAft>
                <a:spcPts val="0"/>
              </a:spcAft>
              <a:buSzPct val="117647"/>
              <a:buNone/>
            </a:pPr>
            <a:r>
              <a:t/>
            </a:r>
            <a:endParaRPr/>
          </a:p>
          <a:p>
            <a:pPr indent="0" lvl="0" marL="0" rtl="0" algn="l">
              <a:lnSpc>
                <a:spcPct val="115000"/>
              </a:lnSpc>
              <a:spcBef>
                <a:spcPts val="0"/>
              </a:spcBef>
              <a:spcAft>
                <a:spcPts val="0"/>
              </a:spcAft>
              <a:buSzPct val="117647"/>
              <a:buNone/>
            </a:pPr>
            <a:r>
              <a:rPr b="1" lang="en"/>
              <a:t>Microkernel: </a:t>
            </a:r>
            <a:r>
              <a:rPr lang="en"/>
              <a:t>- A Microkernel is the derived version of the monolithic kernel. In microkernel, the kernel itself can do different jobs, and there is no requirement of an additional GUI.</a:t>
            </a:r>
            <a:endParaRPr/>
          </a:p>
          <a:p>
            <a:pPr indent="0" lvl="0" marL="0" rtl="0" algn="l">
              <a:lnSpc>
                <a:spcPct val="115000"/>
              </a:lnSpc>
              <a:spcBef>
                <a:spcPts val="0"/>
              </a:spcBef>
              <a:spcAft>
                <a:spcPts val="0"/>
              </a:spcAft>
              <a:buSzPct val="117647"/>
              <a:buNone/>
            </a:pPr>
            <a:r>
              <a:t/>
            </a:r>
            <a:endParaRPr/>
          </a:p>
          <a:p>
            <a:pPr indent="0" lvl="0" marL="0" rtl="0" algn="l">
              <a:lnSpc>
                <a:spcPct val="115000"/>
              </a:lnSpc>
              <a:spcBef>
                <a:spcPts val="0"/>
              </a:spcBef>
              <a:spcAft>
                <a:spcPts val="0"/>
              </a:spcAft>
              <a:buSzPct val="117647"/>
              <a:buNone/>
            </a:pPr>
            <a:r>
              <a:rPr b="1" lang="en"/>
              <a:t>Nano kernel: </a:t>
            </a:r>
            <a:r>
              <a:rPr lang="en"/>
              <a:t>- Nano kernel is the small type of kernel which is responsible for hardware abstraction, but without system services. Nano kernel is used in those cases where most of the functions are set up outside.</a:t>
            </a:r>
            <a:endParaRPr/>
          </a:p>
          <a:p>
            <a:pPr indent="0" lvl="0" marL="0" rtl="0" algn="l">
              <a:lnSpc>
                <a:spcPct val="115000"/>
              </a:lnSpc>
              <a:spcBef>
                <a:spcPts val="0"/>
              </a:spcBef>
              <a:spcAft>
                <a:spcPts val="0"/>
              </a:spcAft>
              <a:buSzPct val="117647"/>
              <a:buNone/>
            </a:pPr>
            <a:r>
              <a:t/>
            </a:r>
            <a:endParaRPr/>
          </a:p>
          <a:p>
            <a:pPr indent="0" lvl="0" marL="0" rtl="0" algn="l">
              <a:lnSpc>
                <a:spcPct val="115000"/>
              </a:lnSpc>
              <a:spcBef>
                <a:spcPts val="0"/>
              </a:spcBef>
              <a:spcAft>
                <a:spcPts val="0"/>
              </a:spcAft>
              <a:buSzPct val="117647"/>
              <a:buNone/>
            </a:pPr>
            <a:r>
              <a:rPr b="1" lang="en"/>
              <a:t>Exo kernel: -</a:t>
            </a:r>
            <a:r>
              <a:rPr lang="en"/>
              <a:t> Exo kernel is responsible for resource handling and process protection. It is used where you are testing out an inhouse project, and in up-gradation to an efficient kernel type.</a:t>
            </a:r>
            <a:endParaRPr/>
          </a:p>
          <a:p>
            <a:pPr indent="0" lvl="0" marL="0" rtl="0" algn="l">
              <a:lnSpc>
                <a:spcPct val="115000"/>
              </a:lnSpc>
              <a:spcBef>
                <a:spcPts val="0"/>
              </a:spcBef>
              <a:spcAft>
                <a:spcPts val="0"/>
              </a:spcAft>
              <a:buSzPct val="117647"/>
              <a:buNone/>
            </a:pPr>
            <a:r>
              <a:t/>
            </a:r>
            <a:endParaRPr/>
          </a:p>
          <a:p>
            <a:pPr indent="0" lvl="0" marL="0" rtl="0" algn="l">
              <a:lnSpc>
                <a:spcPct val="115000"/>
              </a:lnSpc>
              <a:spcBef>
                <a:spcPts val="0"/>
              </a:spcBef>
              <a:spcAft>
                <a:spcPts val="0"/>
              </a:spcAft>
              <a:buSzPct val="117647"/>
              <a:buNone/>
            </a:pPr>
            <a:r>
              <a:rPr b="1" lang="en"/>
              <a:t>Hybrid kernel: </a:t>
            </a:r>
            <a:r>
              <a:rPr lang="en"/>
              <a:t>- Hybrid kernel is a mixture of microkernel and monolithic kernel. The Hybrid kernel is mostly used in Windows, Apple’s macOS. Hybrid kernel moves out the driver and keeps the services of a system inside the kernel.</a:t>
            </a:r>
            <a:endParaRPr/>
          </a:p>
          <a:p>
            <a:pPr indent="0" lvl="0" marL="0" rtl="0" algn="l">
              <a:lnSpc>
                <a:spcPct val="115000"/>
              </a:lnSpc>
              <a:spcBef>
                <a:spcPts val="0"/>
              </a:spcBef>
              <a:spcAft>
                <a:spcPts val="0"/>
              </a:spcAft>
              <a:buSzPct val="117647"/>
              <a:buNone/>
            </a:pPr>
            <a:r>
              <a:t/>
            </a:r>
            <a:endParaRPr/>
          </a:p>
        </p:txBody>
      </p:sp>
      <p:pic>
        <p:nvPicPr>
          <p:cNvPr id="498" name="Google Shape;498;p56"/>
          <p:cNvPicPr preferRelativeResize="0"/>
          <p:nvPr/>
        </p:nvPicPr>
        <p:blipFill rotWithShape="1">
          <a:blip r:embed="rId3">
            <a:alphaModFix/>
          </a:blip>
          <a:srcRect b="0" l="0" r="0" t="0"/>
          <a:stretch/>
        </p:blipFill>
        <p:spPr>
          <a:xfrm>
            <a:off x="6376143" y="466418"/>
            <a:ext cx="2513676" cy="1612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7"/>
          <p:cNvSpPr txBox="1"/>
          <p:nvPr>
            <p:ph type="title"/>
          </p:nvPr>
        </p:nvSpPr>
        <p:spPr>
          <a:xfrm>
            <a:off x="7294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Unix</a:t>
            </a:r>
            <a:endParaRPr/>
          </a:p>
        </p:txBody>
      </p:sp>
      <p:sp>
        <p:nvSpPr>
          <p:cNvPr id="504" name="Google Shape;504;p5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505" name="Google Shape;505;p57"/>
          <p:cNvPicPr preferRelativeResize="0"/>
          <p:nvPr/>
        </p:nvPicPr>
        <p:blipFill rotWithShape="1">
          <a:blip r:embed="rId3">
            <a:alphaModFix/>
          </a:blip>
          <a:srcRect b="0" l="0" r="0" t="0"/>
          <a:stretch/>
        </p:blipFill>
        <p:spPr>
          <a:xfrm>
            <a:off x="284200" y="2078877"/>
            <a:ext cx="8414549" cy="214912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txBox="1"/>
          <p:nvPr>
            <p:ph type="title"/>
          </p:nvPr>
        </p:nvSpPr>
        <p:spPr>
          <a:xfrm>
            <a:off x="697075" y="-74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Unix: Las Versiones Académicas</a:t>
            </a:r>
            <a:endParaRPr/>
          </a:p>
        </p:txBody>
      </p:sp>
      <p:sp>
        <p:nvSpPr>
          <p:cNvPr id="511" name="Google Shape;511;p58"/>
          <p:cNvSpPr txBox="1"/>
          <p:nvPr>
            <p:ph idx="1" type="body"/>
          </p:nvPr>
        </p:nvSpPr>
        <p:spPr>
          <a:xfrm>
            <a:off x="729450" y="1369675"/>
            <a:ext cx="8175600" cy="36357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605"/>
              <a:buNone/>
            </a:pPr>
            <a:r>
              <a:rPr b="1" lang="en" sz="1645"/>
              <a:t>UNIX-v1</a:t>
            </a:r>
            <a:r>
              <a:rPr lang="en" sz="1645"/>
              <a:t> (Nov. 3, 1971): En su primera edición el sistema operativo ocupaba 16 Kb, 8Kb para programas de usuario, un disco de 512 Kb y un límite de 64 kb por archivo. Escrito en assembler.</a:t>
            </a:r>
            <a:endParaRPr sz="1645"/>
          </a:p>
          <a:p>
            <a:pPr indent="0" lvl="0" marL="0" rtl="0" algn="just">
              <a:lnSpc>
                <a:spcPct val="105000"/>
              </a:lnSpc>
              <a:spcBef>
                <a:spcPts val="0"/>
              </a:spcBef>
              <a:spcAft>
                <a:spcPts val="0"/>
              </a:spcAft>
              <a:buSzPts val="605"/>
              <a:buNone/>
            </a:pPr>
            <a:r>
              <a:rPr b="1" lang="en" sz="1645"/>
              <a:t>UNIX-v2</a:t>
            </a:r>
            <a:r>
              <a:rPr lang="en" sz="1645"/>
              <a:t> (Jun. 12, 1972)</a:t>
            </a:r>
            <a:endParaRPr sz="1645"/>
          </a:p>
          <a:p>
            <a:pPr indent="0" lvl="0" marL="0" rtl="0" algn="just">
              <a:lnSpc>
                <a:spcPct val="105000"/>
              </a:lnSpc>
              <a:spcBef>
                <a:spcPts val="0"/>
              </a:spcBef>
              <a:spcAft>
                <a:spcPts val="0"/>
              </a:spcAft>
              <a:buSzPts val="605"/>
              <a:buNone/>
            </a:pPr>
            <a:r>
              <a:rPr b="1" lang="en" sz="1645"/>
              <a:t>UNIX-v3</a:t>
            </a:r>
            <a:r>
              <a:rPr lang="en" sz="1645"/>
              <a:t> (Feb. 1973): Versión que tenía un compilador C.</a:t>
            </a:r>
            <a:endParaRPr sz="1645"/>
          </a:p>
          <a:p>
            <a:pPr indent="0" lvl="0" marL="0" rtl="0" algn="just">
              <a:lnSpc>
                <a:spcPct val="105000"/>
              </a:lnSpc>
              <a:spcBef>
                <a:spcPts val="0"/>
              </a:spcBef>
              <a:spcAft>
                <a:spcPts val="0"/>
              </a:spcAft>
              <a:buSzPts val="605"/>
              <a:buNone/>
            </a:pPr>
            <a:r>
              <a:rPr b="1" lang="en" sz="1645"/>
              <a:t>UNIX-v4</a:t>
            </a:r>
            <a:r>
              <a:rPr lang="en" sz="1645"/>
              <a:t> (Nov. 1973): Primera versión escrita totalmente en C.</a:t>
            </a:r>
            <a:endParaRPr sz="1645"/>
          </a:p>
          <a:p>
            <a:pPr indent="0" lvl="0" marL="0" rtl="0" algn="just">
              <a:lnSpc>
                <a:spcPct val="105000"/>
              </a:lnSpc>
              <a:spcBef>
                <a:spcPts val="0"/>
              </a:spcBef>
              <a:spcAft>
                <a:spcPts val="0"/>
              </a:spcAft>
              <a:buSzPts val="605"/>
              <a:buNone/>
            </a:pPr>
            <a:r>
              <a:rPr b="1" lang="en" sz="1645"/>
              <a:t>UNIX-v5</a:t>
            </a:r>
            <a:r>
              <a:rPr lang="en" sz="1645"/>
              <a:t> (Jun. 1974)</a:t>
            </a:r>
            <a:endParaRPr sz="1645"/>
          </a:p>
          <a:p>
            <a:pPr indent="0" lvl="0" marL="0" rtl="0" algn="just">
              <a:lnSpc>
                <a:spcPct val="105000"/>
              </a:lnSpc>
              <a:spcBef>
                <a:spcPts val="0"/>
              </a:spcBef>
              <a:spcAft>
                <a:spcPts val="0"/>
              </a:spcAft>
              <a:buSzPts val="605"/>
              <a:buNone/>
            </a:pPr>
            <a:r>
              <a:rPr b="1" lang="en" sz="1645"/>
              <a:t>UNIX-v6</a:t>
            </a:r>
            <a:r>
              <a:rPr lang="en" sz="1645"/>
              <a:t> (May 1975): Tal vez la versión más conocida por su licencia gratuita para investigación y enseñanza.</a:t>
            </a:r>
            <a:endParaRPr sz="1645"/>
          </a:p>
          <a:p>
            <a:pPr indent="0" lvl="0" marL="0" rtl="0" algn="just">
              <a:lnSpc>
                <a:spcPct val="105000"/>
              </a:lnSpc>
              <a:spcBef>
                <a:spcPts val="0"/>
              </a:spcBef>
              <a:spcAft>
                <a:spcPts val="0"/>
              </a:spcAft>
              <a:buSzPts val="605"/>
              <a:buNone/>
            </a:pPr>
            <a:r>
              <a:rPr b="1" lang="en" sz="1645"/>
              <a:t>UNIX-v7</a:t>
            </a:r>
            <a:r>
              <a:rPr lang="en" sz="1645"/>
              <a:t> (Jan. 1979): Versión padre de todos los sistemas operativos basados en UNIX (excepto Coherent, Minix, and Linux).</a:t>
            </a:r>
            <a:endParaRPr sz="1645"/>
          </a:p>
          <a:p>
            <a:pPr indent="0" lvl="0" marL="0" rtl="0" algn="just">
              <a:lnSpc>
                <a:spcPct val="105000"/>
              </a:lnSpc>
              <a:spcBef>
                <a:spcPts val="0"/>
              </a:spcBef>
              <a:spcAft>
                <a:spcPts val="0"/>
              </a:spcAft>
              <a:buSzPts val="605"/>
              <a:buNone/>
            </a:pPr>
            <a:r>
              <a:t/>
            </a:r>
            <a:endParaRPr sz="1645"/>
          </a:p>
          <a:p>
            <a:pPr indent="0" lvl="0" marL="0" rtl="0" algn="just">
              <a:lnSpc>
                <a:spcPct val="105000"/>
              </a:lnSpc>
              <a:spcBef>
                <a:spcPts val="1200"/>
              </a:spcBef>
              <a:spcAft>
                <a:spcPts val="1200"/>
              </a:spcAft>
              <a:buSzPts val="605"/>
              <a:buNone/>
            </a:pPr>
            <a:r>
              <a:t/>
            </a:r>
            <a:endParaRPr sz="1645"/>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idx="4294967295" type="title"/>
          </p:nvPr>
        </p:nvSpPr>
        <p:spPr>
          <a:xfrm>
            <a:off x="821575" y="1824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Unix: V6</a:t>
            </a:r>
            <a:endParaRPr/>
          </a:p>
        </p:txBody>
      </p:sp>
      <p:pic>
        <p:nvPicPr>
          <p:cNvPr id="517" name="Google Shape;517;p59"/>
          <p:cNvPicPr preferRelativeResize="0"/>
          <p:nvPr/>
        </p:nvPicPr>
        <p:blipFill rotWithShape="1">
          <a:blip r:embed="rId3">
            <a:alphaModFix/>
          </a:blip>
          <a:srcRect b="0" l="0" r="0" t="0"/>
          <a:stretch/>
        </p:blipFill>
        <p:spPr>
          <a:xfrm rot="5400000">
            <a:off x="3154899" y="13975"/>
            <a:ext cx="4668676" cy="4668676"/>
          </a:xfrm>
          <a:prstGeom prst="rect">
            <a:avLst/>
          </a:prstGeom>
          <a:noFill/>
          <a:ln>
            <a:noFill/>
          </a:ln>
        </p:spPr>
      </p:pic>
      <p:sp>
        <p:nvSpPr>
          <p:cNvPr id="518" name="Google Shape;518;p5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 sz="2700"/>
              <a:t>https://warsus.github.io/lions-/</a:t>
            </a:r>
            <a:endParaRPr sz="2700"/>
          </a:p>
        </p:txBody>
      </p:sp>
      <p:pic>
        <p:nvPicPr>
          <p:cNvPr id="519" name="Google Shape;519;p59"/>
          <p:cNvPicPr preferRelativeResize="0"/>
          <p:nvPr/>
        </p:nvPicPr>
        <p:blipFill rotWithShape="1">
          <a:blip r:embed="rId4">
            <a:alphaModFix/>
          </a:blip>
          <a:srcRect b="0" l="0" r="0" t="0"/>
          <a:stretch/>
        </p:blipFill>
        <p:spPr>
          <a:xfrm>
            <a:off x="724949" y="896652"/>
            <a:ext cx="2176828" cy="2903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 Entorno de Procesamiento</a:t>
            </a:r>
            <a:endParaRPr/>
          </a:p>
        </p:txBody>
      </p:sp>
      <p:sp>
        <p:nvSpPr>
          <p:cNvPr id="107" name="Google Shape;107;p6"/>
          <p:cNvSpPr txBox="1"/>
          <p:nvPr>
            <p:ph idx="1" type="body"/>
          </p:nvPr>
        </p:nvSpPr>
        <p:spPr>
          <a:xfrm>
            <a:off x="729450" y="1346550"/>
            <a:ext cx="6627600" cy="370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300"/>
              <a:buNone/>
            </a:pPr>
            <a:r>
              <a:rPr lang="en" sz="1700"/>
              <a:t>El intérprete de comandos o shell es el primer programa que se ejecuta (en un unix) en modo usuario, este a su vez ejecuta el comando de login. </a:t>
            </a:r>
            <a:endParaRPr sz="1700"/>
          </a:p>
          <a:p>
            <a:pPr indent="0" lvl="0" marL="0" rtl="0" algn="l">
              <a:lnSpc>
                <a:spcPct val="95000"/>
              </a:lnSpc>
              <a:spcBef>
                <a:spcPts val="1200"/>
              </a:spcBef>
              <a:spcAft>
                <a:spcPts val="0"/>
              </a:spcAft>
              <a:buSzPts val="1300"/>
              <a:buNone/>
            </a:pPr>
            <a:r>
              <a:rPr lang="en" sz="1700"/>
              <a:t>El intérprete de comandos captura las teclas que son presionadas en el teclado y las traduce a nombres de comandos.</a:t>
            </a:r>
            <a:endParaRPr sz="1700"/>
          </a:p>
          <a:p>
            <a:pPr indent="0" lvl="0" marL="0" rtl="0" algn="l">
              <a:lnSpc>
                <a:spcPct val="95000"/>
              </a:lnSpc>
              <a:spcBef>
                <a:spcPts val="1200"/>
              </a:spcBef>
              <a:spcAft>
                <a:spcPts val="0"/>
              </a:spcAft>
              <a:buSzPts val="1300"/>
              <a:buNone/>
            </a:pPr>
            <a:r>
              <a:rPr lang="en" sz="1700"/>
              <a:t>El shell puede interpretar tres tipos de comandos:</a:t>
            </a:r>
            <a:endParaRPr sz="1700"/>
          </a:p>
          <a:p>
            <a:pPr indent="0" lvl="0" marL="0" rtl="0" algn="l">
              <a:lnSpc>
                <a:spcPct val="95000"/>
              </a:lnSpc>
              <a:spcBef>
                <a:spcPts val="1200"/>
              </a:spcBef>
              <a:spcAft>
                <a:spcPts val="0"/>
              </a:spcAft>
              <a:buSzPts val="1300"/>
              <a:buNone/>
            </a:pPr>
            <a:r>
              <a:rPr lang="en" sz="1700"/>
              <a:t>   Comandos Ejecutables simples programas , por ejemplo el ls</a:t>
            </a:r>
            <a:endParaRPr sz="1700"/>
          </a:p>
          <a:p>
            <a:pPr indent="0" lvl="0" marL="0" rtl="0" algn="l">
              <a:lnSpc>
                <a:spcPct val="95000"/>
              </a:lnSpc>
              <a:spcBef>
                <a:spcPts val="1200"/>
              </a:spcBef>
              <a:spcAft>
                <a:spcPts val="0"/>
              </a:spcAft>
              <a:buSzPts val="1300"/>
              <a:buNone/>
            </a:pPr>
            <a:r>
              <a:rPr lang="en" sz="1700"/>
              <a:t>Shell scripts </a:t>
            </a:r>
            <a:endParaRPr sz="1700"/>
          </a:p>
          <a:p>
            <a:pPr indent="0" lvl="0" marL="0" rtl="0" algn="l">
              <a:lnSpc>
                <a:spcPct val="95000"/>
              </a:lnSpc>
              <a:spcBef>
                <a:spcPts val="0"/>
              </a:spcBef>
              <a:spcAft>
                <a:spcPts val="0"/>
              </a:spcAft>
              <a:buSzPts val="1300"/>
              <a:buNone/>
            </a:pPr>
            <a:r>
              <a:rPr lang="en" sz="1700"/>
              <a:t>Estructuras de control del Shell if-then-else-fi</a:t>
            </a:r>
            <a:endParaRPr sz="1700"/>
          </a:p>
        </p:txBody>
      </p:sp>
      <p:pic>
        <p:nvPicPr>
          <p:cNvPr id="108" name="Google Shape;108;p6"/>
          <p:cNvPicPr preferRelativeResize="0"/>
          <p:nvPr/>
        </p:nvPicPr>
        <p:blipFill rotWithShape="1">
          <a:blip r:embed="rId3">
            <a:alphaModFix/>
          </a:blip>
          <a:srcRect b="0" l="0" r="0" t="0"/>
          <a:stretch/>
        </p:blipFill>
        <p:spPr>
          <a:xfrm>
            <a:off x="6684600" y="586550"/>
            <a:ext cx="1850751" cy="13880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a:p>
        </p:txBody>
      </p:sp>
      <p:pic>
        <p:nvPicPr>
          <p:cNvPr id="525" name="Google Shape;525;p60"/>
          <p:cNvPicPr preferRelativeResize="0"/>
          <p:nvPr/>
        </p:nvPicPr>
        <p:blipFill rotWithShape="1">
          <a:blip r:embed="rId3">
            <a:alphaModFix/>
          </a:blip>
          <a:srcRect b="0" l="0" r="0" t="0"/>
          <a:stretch/>
        </p:blipFill>
        <p:spPr>
          <a:xfrm>
            <a:off x="1070900" y="204900"/>
            <a:ext cx="5988301" cy="4433900"/>
          </a:xfrm>
          <a:prstGeom prst="rect">
            <a:avLst/>
          </a:prstGeom>
          <a:noFill/>
          <a:ln>
            <a:noFill/>
          </a:ln>
        </p:spPr>
      </p:pic>
      <p:pic>
        <p:nvPicPr>
          <p:cNvPr id="526" name="Google Shape;526;p60"/>
          <p:cNvPicPr preferRelativeResize="0"/>
          <p:nvPr/>
        </p:nvPicPr>
        <p:blipFill rotWithShape="1">
          <a:blip r:embed="rId4">
            <a:alphaModFix/>
          </a:blip>
          <a:srcRect b="0" l="0" r="0" t="0"/>
          <a:stretch/>
        </p:blipFill>
        <p:spPr>
          <a:xfrm>
            <a:off x="7211601" y="152400"/>
            <a:ext cx="1780000" cy="21083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Iniciar al Sistema Operativo y el Kernel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Inicio de S.O.</a:t>
            </a:r>
            <a:endParaRPr/>
          </a:p>
        </p:txBody>
      </p:sp>
      <p:sp>
        <p:nvSpPr>
          <p:cNvPr id="537" name="Google Shape;537;p62"/>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rmAutofit/>
          </a:bodyPr>
          <a:lstStyle/>
          <a:p>
            <a:pPr indent="-393700" lvl="0" marL="457200" rtl="0" algn="l">
              <a:lnSpc>
                <a:spcPct val="115000"/>
              </a:lnSpc>
              <a:spcBef>
                <a:spcPts val="0"/>
              </a:spcBef>
              <a:spcAft>
                <a:spcPts val="0"/>
              </a:spcAft>
              <a:buSzPts val="2600"/>
              <a:buAutoNum type="arabicPeriod"/>
            </a:pPr>
            <a:r>
              <a:rPr lang="en" sz="2600"/>
              <a:t>Booteo</a:t>
            </a:r>
            <a:endParaRPr sz="2600"/>
          </a:p>
          <a:p>
            <a:pPr indent="-393700" lvl="0" marL="457200" rtl="0" algn="l">
              <a:lnSpc>
                <a:spcPct val="115000"/>
              </a:lnSpc>
              <a:spcBef>
                <a:spcPts val="0"/>
              </a:spcBef>
              <a:spcAft>
                <a:spcPts val="0"/>
              </a:spcAft>
              <a:buSzPts val="2600"/>
              <a:buAutoNum type="arabicPeriod"/>
            </a:pPr>
            <a:r>
              <a:rPr lang="en" sz="2600"/>
              <a:t>Carga del Kernel</a:t>
            </a:r>
            <a:endParaRPr sz="2600"/>
          </a:p>
          <a:p>
            <a:pPr indent="-393700" lvl="0" marL="457200" rtl="0" algn="l">
              <a:lnSpc>
                <a:spcPct val="115000"/>
              </a:lnSpc>
              <a:spcBef>
                <a:spcPts val="0"/>
              </a:spcBef>
              <a:spcAft>
                <a:spcPts val="0"/>
              </a:spcAft>
              <a:buSzPts val="2600"/>
              <a:buAutoNum type="arabicPeriod"/>
            </a:pPr>
            <a:r>
              <a:rPr lang="en" sz="2600"/>
              <a:t>Inicio de las Aplicaciones de Usuarios</a:t>
            </a:r>
            <a:endParaRPr sz="2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3"/>
          <p:cNvSpPr txBox="1"/>
          <p:nvPr>
            <p:ph type="title"/>
          </p:nvPr>
        </p:nvSpPr>
        <p:spPr>
          <a:xfrm>
            <a:off x="727650" y="-32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Booteo o Bootstrap</a:t>
            </a:r>
            <a:endParaRPr/>
          </a:p>
        </p:txBody>
      </p:sp>
      <p:sp>
        <p:nvSpPr>
          <p:cNvPr id="543" name="Google Shape;543;p63"/>
          <p:cNvSpPr txBox="1"/>
          <p:nvPr>
            <p:ph idx="1" type="body"/>
          </p:nvPr>
        </p:nvSpPr>
        <p:spPr>
          <a:xfrm>
            <a:off x="727650" y="1177325"/>
            <a:ext cx="7688700" cy="339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900"/>
              <a:t>Este proceso es denominado bootstrap, y generalmente depende del hardware de la computadora. En él se realizan los chequeos de hardware y se carga el bootloader, que es el programa encargado de cargar el Kernel del Sistema Operativo. Este proceso consta de 4 partes.</a:t>
            </a:r>
            <a:endParaRPr sz="1900"/>
          </a:p>
        </p:txBody>
      </p:sp>
      <p:pic>
        <p:nvPicPr>
          <p:cNvPr id="544" name="Google Shape;544;p63"/>
          <p:cNvPicPr preferRelativeResize="0"/>
          <p:nvPr/>
        </p:nvPicPr>
        <p:blipFill rotWithShape="1">
          <a:blip r:embed="rId3">
            <a:alphaModFix/>
          </a:blip>
          <a:srcRect b="0" l="0" r="0" t="0"/>
          <a:stretch/>
        </p:blipFill>
        <p:spPr>
          <a:xfrm>
            <a:off x="6064775" y="2823475"/>
            <a:ext cx="2473525" cy="2071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Booteo 1</a:t>
            </a:r>
            <a:endParaRPr/>
          </a:p>
        </p:txBody>
      </p:sp>
      <p:sp>
        <p:nvSpPr>
          <p:cNvPr id="550" name="Google Shape;550;p64"/>
          <p:cNvSpPr txBox="1"/>
          <p:nvPr>
            <p:ph idx="1" type="body"/>
          </p:nvPr>
        </p:nvSpPr>
        <p:spPr>
          <a:xfrm>
            <a:off x="267100" y="1450828"/>
            <a:ext cx="3385500" cy="346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300"/>
              <a:buNone/>
            </a:pPr>
            <a:r>
              <a:rPr lang="en" sz="1700"/>
              <a:t>Cargar el </a:t>
            </a:r>
            <a:r>
              <a:rPr b="1" lang="en" sz="1700">
                <a:solidFill>
                  <a:schemeClr val="dk2"/>
                </a:solidFill>
              </a:rPr>
              <a:t>BIOS (Basic Input/Output System)</a:t>
            </a:r>
            <a:r>
              <a:rPr lang="en" sz="1700"/>
              <a:t>: para eso apenas se enciende la PC, se carga CS con 0xFFFF y IP con 0x0000; por ende, la dirección de CS:IP es 0xFFFF0, justamente la dirección de memoria de la BIOS.</a:t>
            </a:r>
            <a:endParaRPr sz="1700"/>
          </a:p>
        </p:txBody>
      </p:sp>
      <p:pic>
        <p:nvPicPr>
          <p:cNvPr id="551" name="Google Shape;551;p64"/>
          <p:cNvPicPr preferRelativeResize="0"/>
          <p:nvPr/>
        </p:nvPicPr>
        <p:blipFill rotWithShape="1">
          <a:blip r:embed="rId3">
            <a:alphaModFix/>
          </a:blip>
          <a:srcRect b="0" l="0" r="0" t="0"/>
          <a:stretch/>
        </p:blipFill>
        <p:spPr>
          <a:xfrm>
            <a:off x="3880976" y="1318650"/>
            <a:ext cx="5263025" cy="3315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5"/>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Booteo 2</a:t>
            </a:r>
            <a:endParaRPr/>
          </a:p>
        </p:txBody>
      </p:sp>
      <p:sp>
        <p:nvSpPr>
          <p:cNvPr id="557" name="Google Shape;557;p65"/>
          <p:cNvSpPr txBox="1"/>
          <p:nvPr>
            <p:ph idx="1" type="body"/>
          </p:nvPr>
        </p:nvSpPr>
        <p:spPr>
          <a:xfrm>
            <a:off x="371125" y="1333075"/>
            <a:ext cx="3212700" cy="29724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lang="en" sz="1507"/>
              <a:t>Crear la </a:t>
            </a:r>
            <a:r>
              <a:rPr b="1" lang="en" sz="1507">
                <a:solidFill>
                  <a:schemeClr val="dk2"/>
                </a:solidFill>
              </a:rPr>
              <a:t>Interrupt Vector Table</a:t>
            </a:r>
            <a:r>
              <a:rPr lang="en" sz="1507"/>
              <a:t> y cargar las rutinas de manejo de interrupciones en </a:t>
            </a:r>
            <a:r>
              <a:rPr b="1" lang="en" sz="1507">
                <a:solidFill>
                  <a:schemeClr val="dk2"/>
                </a:solidFill>
              </a:rPr>
              <a:t>Modo Rea</a:t>
            </a:r>
            <a:r>
              <a:rPr lang="en" sz="1507"/>
              <a:t>l: el BIOS pone la tabla de interrupciones en el inicio de la memoria 1 KB (0x00000–0x003FF), son 256 entradas de 4 bytes. </a:t>
            </a:r>
            <a:endParaRPr sz="1507"/>
          </a:p>
          <a:p>
            <a:pPr indent="0" lvl="0" marL="0" rtl="0" algn="just">
              <a:lnSpc>
                <a:spcPct val="95000"/>
              </a:lnSpc>
              <a:spcBef>
                <a:spcPts val="1200"/>
              </a:spcBef>
              <a:spcAft>
                <a:spcPts val="0"/>
              </a:spcAft>
              <a:buSzPts val="852"/>
              <a:buNone/>
            </a:pPr>
            <a:r>
              <a:rPr lang="en" sz="1507"/>
              <a:t>El área de datos del BIOS de unos 256 B (0x00400–0x004FF), y el servicio de atención de interrupciones (8 KB), 56 KB, después de la dirección 0x0E05B.</a:t>
            </a:r>
            <a:endParaRPr sz="1507"/>
          </a:p>
          <a:p>
            <a:pPr indent="0" lvl="0" marL="0" rtl="0" algn="l">
              <a:lnSpc>
                <a:spcPct val="95000"/>
              </a:lnSpc>
              <a:spcBef>
                <a:spcPts val="1200"/>
              </a:spcBef>
              <a:spcAft>
                <a:spcPts val="0"/>
              </a:spcAft>
              <a:buSzPts val="852"/>
              <a:buNone/>
            </a:pPr>
            <a:r>
              <a:t/>
            </a:r>
            <a:endParaRPr sz="1507"/>
          </a:p>
          <a:p>
            <a:pPr indent="0" lvl="0" marL="0" rtl="0" algn="l">
              <a:lnSpc>
                <a:spcPct val="95000"/>
              </a:lnSpc>
              <a:spcBef>
                <a:spcPts val="1200"/>
              </a:spcBef>
              <a:spcAft>
                <a:spcPts val="0"/>
              </a:spcAft>
              <a:buSzPts val="852"/>
              <a:buNone/>
            </a:pPr>
            <a:r>
              <a:t/>
            </a:r>
            <a:endParaRPr sz="1507"/>
          </a:p>
          <a:p>
            <a:pPr indent="0" lvl="0" marL="0" rtl="0" algn="l">
              <a:lnSpc>
                <a:spcPct val="95000"/>
              </a:lnSpc>
              <a:spcBef>
                <a:spcPts val="1200"/>
              </a:spcBef>
              <a:spcAft>
                <a:spcPts val="1200"/>
              </a:spcAft>
              <a:buSzPts val="852"/>
              <a:buNone/>
            </a:pPr>
            <a:r>
              <a:t/>
            </a:r>
            <a:endParaRPr sz="1507"/>
          </a:p>
        </p:txBody>
      </p:sp>
      <p:pic>
        <p:nvPicPr>
          <p:cNvPr id="558" name="Google Shape;558;p65"/>
          <p:cNvPicPr preferRelativeResize="0"/>
          <p:nvPr/>
        </p:nvPicPr>
        <p:blipFill rotWithShape="1">
          <a:blip r:embed="rId3">
            <a:alphaModFix/>
          </a:blip>
          <a:srcRect b="0" l="0" r="0" t="0"/>
          <a:stretch/>
        </p:blipFill>
        <p:spPr>
          <a:xfrm>
            <a:off x="3872800" y="1504450"/>
            <a:ext cx="5049450" cy="213460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6"/>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Booteo 3</a:t>
            </a:r>
            <a:endParaRPr/>
          </a:p>
        </p:txBody>
      </p:sp>
      <p:sp>
        <p:nvSpPr>
          <p:cNvPr id="564" name="Google Shape;564;p66"/>
          <p:cNvSpPr txBox="1"/>
          <p:nvPr>
            <p:ph idx="1" type="body"/>
          </p:nvPr>
        </p:nvSpPr>
        <p:spPr>
          <a:xfrm>
            <a:off x="230650" y="1385350"/>
            <a:ext cx="3212700" cy="29724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lang="en" sz="1507"/>
              <a:t>La BIOS genera una interrupción 19 (INT 19) de la tabla de interrupciones la cual hace apuntar a CS:IP a 0x0E6F2.</a:t>
            </a:r>
            <a:endParaRPr sz="1507"/>
          </a:p>
          <a:p>
            <a:pPr indent="0" lvl="0" marL="0" rtl="0" algn="l">
              <a:lnSpc>
                <a:spcPct val="95000"/>
              </a:lnSpc>
              <a:spcBef>
                <a:spcPts val="1200"/>
              </a:spcBef>
              <a:spcAft>
                <a:spcPts val="0"/>
              </a:spcAft>
              <a:buSzPts val="852"/>
              <a:buNone/>
            </a:pPr>
            <a:r>
              <a:t/>
            </a:r>
            <a:endParaRPr sz="1507"/>
          </a:p>
          <a:p>
            <a:pPr indent="0" lvl="0" marL="0" rtl="0" algn="l">
              <a:lnSpc>
                <a:spcPct val="95000"/>
              </a:lnSpc>
              <a:spcBef>
                <a:spcPts val="1200"/>
              </a:spcBef>
              <a:spcAft>
                <a:spcPts val="0"/>
              </a:spcAft>
              <a:buSzPts val="852"/>
              <a:buNone/>
            </a:pPr>
            <a:r>
              <a:t/>
            </a:r>
            <a:endParaRPr sz="1507"/>
          </a:p>
          <a:p>
            <a:pPr indent="0" lvl="0" marL="0" rtl="0" algn="l">
              <a:lnSpc>
                <a:spcPct val="95000"/>
              </a:lnSpc>
              <a:spcBef>
                <a:spcPts val="1200"/>
              </a:spcBef>
              <a:spcAft>
                <a:spcPts val="1200"/>
              </a:spcAft>
              <a:buSzPts val="852"/>
              <a:buNone/>
            </a:pPr>
            <a:r>
              <a:t/>
            </a:r>
            <a:endParaRPr sz="1507"/>
          </a:p>
        </p:txBody>
      </p:sp>
      <p:pic>
        <p:nvPicPr>
          <p:cNvPr id="565" name="Google Shape;565;p66"/>
          <p:cNvPicPr preferRelativeResize="0"/>
          <p:nvPr/>
        </p:nvPicPr>
        <p:blipFill rotWithShape="1">
          <a:blip r:embed="rId3">
            <a:alphaModFix/>
          </a:blip>
          <a:srcRect b="0" l="0" r="0" t="0"/>
          <a:stretch/>
        </p:blipFill>
        <p:spPr>
          <a:xfrm>
            <a:off x="1936675" y="2652674"/>
            <a:ext cx="5691025" cy="2408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type="title"/>
          </p:nvPr>
        </p:nvSpPr>
        <p:spPr>
          <a:xfrm>
            <a:off x="727650" y="-479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Booteo 4</a:t>
            </a:r>
            <a:endParaRPr/>
          </a:p>
        </p:txBody>
      </p:sp>
      <p:sp>
        <p:nvSpPr>
          <p:cNvPr id="571" name="Google Shape;571;p67"/>
          <p:cNvSpPr txBox="1"/>
          <p:nvPr>
            <p:ph idx="1" type="body"/>
          </p:nvPr>
        </p:nvSpPr>
        <p:spPr>
          <a:xfrm>
            <a:off x="278675" y="1314200"/>
            <a:ext cx="3212700" cy="29724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lang="en" sz="1807"/>
              <a:t>Lo cual hace ejecutar el servicio de interrupciones, el handler de dicha interrupción, que es leer el primer sector de 512 bytes del disco a memoria, y ahí termina.</a:t>
            </a:r>
            <a:endParaRPr sz="1807"/>
          </a:p>
          <a:p>
            <a:pPr indent="0" lvl="0" marL="0" rtl="0" algn="l">
              <a:lnSpc>
                <a:spcPct val="95000"/>
              </a:lnSpc>
              <a:spcBef>
                <a:spcPts val="1200"/>
              </a:spcBef>
              <a:spcAft>
                <a:spcPts val="0"/>
              </a:spcAft>
              <a:buSzPts val="852"/>
              <a:buNone/>
            </a:pPr>
            <a:r>
              <a:t/>
            </a:r>
            <a:endParaRPr sz="1807"/>
          </a:p>
          <a:p>
            <a:pPr indent="0" lvl="0" marL="0" rtl="0" algn="l">
              <a:lnSpc>
                <a:spcPct val="95000"/>
              </a:lnSpc>
              <a:spcBef>
                <a:spcPts val="1200"/>
              </a:spcBef>
              <a:spcAft>
                <a:spcPts val="0"/>
              </a:spcAft>
              <a:buSzPts val="852"/>
              <a:buNone/>
            </a:pPr>
            <a:r>
              <a:t/>
            </a:r>
            <a:endParaRPr sz="1807"/>
          </a:p>
          <a:p>
            <a:pPr indent="0" lvl="0" marL="0" rtl="0" algn="l">
              <a:lnSpc>
                <a:spcPct val="95000"/>
              </a:lnSpc>
              <a:spcBef>
                <a:spcPts val="1200"/>
              </a:spcBef>
              <a:spcAft>
                <a:spcPts val="1200"/>
              </a:spcAft>
              <a:buSzPts val="852"/>
              <a:buNone/>
            </a:pPr>
            <a:r>
              <a:t/>
            </a:r>
            <a:endParaRPr sz="1807"/>
          </a:p>
        </p:txBody>
      </p:sp>
      <p:pic>
        <p:nvPicPr>
          <p:cNvPr id="572" name="Google Shape;572;p67"/>
          <p:cNvPicPr preferRelativeResize="0"/>
          <p:nvPr/>
        </p:nvPicPr>
        <p:blipFill rotWithShape="1">
          <a:blip r:embed="rId3">
            <a:alphaModFix/>
          </a:blip>
          <a:srcRect b="0" l="0" r="0" t="0"/>
          <a:stretch/>
        </p:blipFill>
        <p:spPr>
          <a:xfrm>
            <a:off x="3491375" y="1318650"/>
            <a:ext cx="5530950" cy="334711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8"/>
          <p:cNvSpPr txBox="1"/>
          <p:nvPr>
            <p:ph type="title"/>
          </p:nvPr>
        </p:nvSpPr>
        <p:spPr>
          <a:xfrm>
            <a:off x="7294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Fase de Inicio del kernel</a:t>
            </a:r>
            <a:endParaRPr/>
          </a:p>
        </p:txBody>
      </p:sp>
      <p:sp>
        <p:nvSpPr>
          <p:cNvPr id="578" name="Google Shape;578;p68"/>
          <p:cNvSpPr txBox="1"/>
          <p:nvPr>
            <p:ph idx="1" type="body"/>
          </p:nvPr>
        </p:nvSpPr>
        <p:spPr>
          <a:xfrm>
            <a:off x="729450" y="1369675"/>
            <a:ext cx="7688700" cy="297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300"/>
              <a:buNone/>
            </a:pPr>
            <a:r>
              <a:rPr lang="en" sz="1800"/>
              <a:t>La función de arranque para el kernel (también llamado intercambiador o proceso 0) establece la gestión de memoria (tablas de paginación y paginación de memoria), detecta el tipo de CPU y cualquier funcionalidad adicional como capacidades de punto flotante, y después cambia a las funcionalidades del kernel para arquitectura no específicas de Linux, a través de una llamada a la función start_kernel().</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9"/>
          <p:cNvSpPr txBox="1"/>
          <p:nvPr>
            <p:ph type="title"/>
          </p:nvPr>
        </p:nvSpPr>
        <p:spPr>
          <a:xfrm>
            <a:off x="727650" y="-408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Fase de Inicio del kernel</a:t>
            </a:r>
            <a:endParaRPr/>
          </a:p>
        </p:txBody>
      </p:sp>
      <p:sp>
        <p:nvSpPr>
          <p:cNvPr id="584" name="Google Shape;584;p69"/>
          <p:cNvSpPr txBox="1"/>
          <p:nvPr>
            <p:ph idx="1" type="body"/>
          </p:nvPr>
        </p:nvSpPr>
        <p:spPr>
          <a:xfrm>
            <a:off x="727650" y="1327575"/>
            <a:ext cx="7688700" cy="37293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018"/>
              <a:buNone/>
            </a:pPr>
            <a:r>
              <a:rPr lang="en" sz="1665"/>
              <a:t>Por lo tanto, el núcleo </a:t>
            </a:r>
            <a:r>
              <a:rPr b="1" lang="en" sz="1665"/>
              <a:t>inicializa los dispositivos</a:t>
            </a:r>
            <a:r>
              <a:rPr lang="en" sz="1665"/>
              <a:t>, </a:t>
            </a:r>
            <a:r>
              <a:rPr b="1" lang="en" sz="1665"/>
              <a:t>monta el sistema de archivos raíz</a:t>
            </a:r>
            <a:r>
              <a:rPr lang="en" sz="1665"/>
              <a:t> especificado por el gestor de arranque como de sólo lectura,</a:t>
            </a:r>
            <a:r>
              <a:rPr b="1" lang="en" sz="1665"/>
              <a:t> y se ejecuta Init (/sbin/init</a:t>
            </a:r>
            <a:r>
              <a:rPr lang="en" sz="1665"/>
              <a:t>), que es designado como el primer proceso ejecutado por el sistema (PID=1). También puede ejecutar opcionalmente initrd para permitir instalar y cargar dispositivos relacionados (disco RAM o similar), para ser manipulados antes de que el sistema de archivos raíz está montado.</a:t>
            </a:r>
            <a:endParaRPr sz="1665"/>
          </a:p>
          <a:p>
            <a:pPr indent="0" lvl="0" marL="0" rtl="0" algn="just">
              <a:lnSpc>
                <a:spcPct val="95000"/>
              </a:lnSpc>
              <a:spcBef>
                <a:spcPts val="1200"/>
              </a:spcBef>
              <a:spcAft>
                <a:spcPts val="1200"/>
              </a:spcAft>
              <a:buSzPts val="1018"/>
              <a:buNone/>
            </a:pPr>
            <a:r>
              <a:rPr lang="en" sz="1665"/>
              <a:t>En este punto, con las interrupciones habilitadas, el programador puede tomar el control de la gestión general del sistema, para proporcionar multitarea preventiva, e iniciar el proceso para continuar con la carga del entorno de usuario en el espacio de usuario.</a:t>
            </a:r>
            <a:endParaRPr sz="1665"/>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 Entorno de Procesamiento</a:t>
            </a:r>
            <a:endParaRPr/>
          </a:p>
        </p:txBody>
      </p:sp>
      <p:sp>
        <p:nvSpPr>
          <p:cNvPr id="114" name="Google Shape;114;p7"/>
          <p:cNvSpPr txBox="1"/>
          <p:nvPr>
            <p:ph idx="1" type="body"/>
          </p:nvPr>
        </p:nvSpPr>
        <p:spPr>
          <a:xfrm>
            <a:off x="727650" y="1396925"/>
            <a:ext cx="6627600" cy="3440400"/>
          </a:xfrm>
          <a:prstGeom prst="rect">
            <a:avLst/>
          </a:prstGeom>
          <a:noFill/>
          <a:ln>
            <a:noFill/>
          </a:ln>
        </p:spPr>
        <p:txBody>
          <a:bodyPr anchorCtr="0" anchor="t" bIns="91425" lIns="91425" spcFirstLastPara="1" rIns="91425" wrap="square" tIns="91425">
            <a:noAutofit/>
          </a:bodyPr>
          <a:lstStyle/>
          <a:p>
            <a:pPr indent="-336550" lvl="0" marL="457200" rtl="0" algn="l">
              <a:lnSpc>
                <a:spcPct val="95000"/>
              </a:lnSpc>
              <a:spcBef>
                <a:spcPts val="0"/>
              </a:spcBef>
              <a:spcAft>
                <a:spcPts val="0"/>
              </a:spcAft>
              <a:buSzPts val="1700"/>
              <a:buChar char="●"/>
            </a:pPr>
            <a:r>
              <a:rPr lang="en" sz="1700"/>
              <a:t>El shell ejecuta los comandos buscando en ciertos directorios en una determinada secuencia.</a:t>
            </a:r>
            <a:endParaRPr sz="1700"/>
          </a:p>
          <a:p>
            <a:pPr indent="-336550" lvl="0" marL="457200" rtl="0" algn="l">
              <a:lnSpc>
                <a:spcPct val="95000"/>
              </a:lnSpc>
              <a:spcBef>
                <a:spcPts val="0"/>
              </a:spcBef>
              <a:spcAft>
                <a:spcPts val="0"/>
              </a:spcAft>
              <a:buSzPts val="1700"/>
              <a:buChar char="●"/>
            </a:pPr>
            <a:r>
              <a:rPr lang="en" sz="1700"/>
              <a:t>Dado que el shell es un programa no forma parte del Kernel del sistema operativo</a:t>
            </a:r>
            <a:br>
              <a:rPr lang="en" sz="1700"/>
            </a:br>
            <a:endParaRPr sz="1700"/>
          </a:p>
          <a:p>
            <a:pPr indent="-336550" lvl="0" marL="457200" rtl="0" algn="l">
              <a:lnSpc>
                <a:spcPct val="95000"/>
              </a:lnSpc>
              <a:spcBef>
                <a:spcPts val="0"/>
              </a:spcBef>
              <a:spcAft>
                <a:spcPts val="0"/>
              </a:spcAft>
              <a:buSzPts val="1700"/>
              <a:buChar char="●"/>
            </a:pPr>
            <a:r>
              <a:rPr lang="en" sz="1700"/>
              <a:t>El sistema operativo provee también unas System Calls para la creación y manipulación de procesos:</a:t>
            </a:r>
            <a:endParaRPr sz="1700"/>
          </a:p>
          <a:p>
            <a:pPr indent="-336550" lvl="1" marL="914400" rtl="0" algn="l">
              <a:lnSpc>
                <a:spcPct val="95000"/>
              </a:lnSpc>
              <a:spcBef>
                <a:spcPts val="0"/>
              </a:spcBef>
              <a:spcAft>
                <a:spcPts val="0"/>
              </a:spcAft>
              <a:buSzPts val="1700"/>
              <a:buChar char="○"/>
            </a:pPr>
            <a:r>
              <a:rPr b="1" lang="en" sz="1700"/>
              <a:t>fork():</a:t>
            </a:r>
            <a:r>
              <a:rPr lang="en" sz="1700"/>
              <a:t> crea un proceso hijo a partir de un proceso padre.</a:t>
            </a:r>
            <a:endParaRPr sz="1700"/>
          </a:p>
          <a:p>
            <a:pPr indent="-336550" lvl="1" marL="914400" rtl="0" algn="l">
              <a:lnSpc>
                <a:spcPct val="95000"/>
              </a:lnSpc>
              <a:spcBef>
                <a:spcPts val="0"/>
              </a:spcBef>
              <a:spcAft>
                <a:spcPts val="0"/>
              </a:spcAft>
              <a:buSzPts val="1700"/>
              <a:buChar char="○"/>
            </a:pPr>
            <a:r>
              <a:rPr b="1" lang="en" sz="1700"/>
              <a:t>execl(),execve():</a:t>
            </a:r>
            <a:r>
              <a:rPr lang="en" sz="1700"/>
              <a:t> creación de procesos.</a:t>
            </a:r>
            <a:endParaRPr sz="1700"/>
          </a:p>
          <a:p>
            <a:pPr indent="-336550" lvl="1" marL="914400" rtl="0" algn="l">
              <a:lnSpc>
                <a:spcPct val="95000"/>
              </a:lnSpc>
              <a:spcBef>
                <a:spcPts val="0"/>
              </a:spcBef>
              <a:spcAft>
                <a:spcPts val="0"/>
              </a:spcAft>
              <a:buSzPts val="1700"/>
              <a:buChar char="○"/>
            </a:pPr>
            <a:r>
              <a:rPr b="1" lang="en" sz="1700"/>
              <a:t>wait():</a:t>
            </a:r>
            <a:r>
              <a:rPr lang="en" sz="1700"/>
              <a:t> sincronización</a:t>
            </a:r>
            <a:endParaRPr sz="1700"/>
          </a:p>
          <a:p>
            <a:pPr indent="0" lvl="0" marL="0" rtl="0" algn="l">
              <a:lnSpc>
                <a:spcPct val="95000"/>
              </a:lnSpc>
              <a:spcBef>
                <a:spcPts val="1200"/>
              </a:spcBef>
              <a:spcAft>
                <a:spcPts val="0"/>
              </a:spcAft>
              <a:buSzPts val="1300"/>
              <a:buNone/>
            </a:pPr>
            <a:r>
              <a:t/>
            </a:r>
            <a:endParaRPr sz="1700"/>
          </a:p>
          <a:p>
            <a:pPr indent="0" lvl="0" marL="0" rtl="0" algn="l">
              <a:lnSpc>
                <a:spcPct val="95000"/>
              </a:lnSpc>
              <a:spcBef>
                <a:spcPts val="1200"/>
              </a:spcBef>
              <a:spcAft>
                <a:spcPts val="0"/>
              </a:spcAft>
              <a:buSzPts val="1300"/>
              <a:buNone/>
            </a:pPr>
            <a:r>
              <a:t/>
            </a:r>
            <a:endParaRPr sz="1700"/>
          </a:p>
          <a:p>
            <a:pPr indent="0" lvl="0" marL="0" rtl="0" algn="l">
              <a:lnSpc>
                <a:spcPct val="95000"/>
              </a:lnSpc>
              <a:spcBef>
                <a:spcPts val="1200"/>
              </a:spcBef>
              <a:spcAft>
                <a:spcPts val="1200"/>
              </a:spcAft>
              <a:buSzPts val="1300"/>
              <a:buNone/>
            </a:pPr>
            <a:r>
              <a:t/>
            </a:r>
            <a:endParaRPr sz="1700"/>
          </a:p>
        </p:txBody>
      </p:sp>
      <p:pic>
        <p:nvPicPr>
          <p:cNvPr id="115" name="Google Shape;115;p7"/>
          <p:cNvPicPr preferRelativeResize="0"/>
          <p:nvPr/>
        </p:nvPicPr>
        <p:blipFill rotWithShape="1">
          <a:blip r:embed="rId3">
            <a:alphaModFix/>
          </a:blip>
          <a:srcRect b="0" l="0" r="0" t="0"/>
          <a:stretch/>
        </p:blipFill>
        <p:spPr>
          <a:xfrm>
            <a:off x="6684600" y="586550"/>
            <a:ext cx="1850751" cy="13880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0"/>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 Proceso de Inicio</a:t>
            </a:r>
            <a:endParaRPr/>
          </a:p>
        </p:txBody>
      </p:sp>
      <p:sp>
        <p:nvSpPr>
          <p:cNvPr id="590" name="Google Shape;590;p70"/>
          <p:cNvSpPr txBox="1"/>
          <p:nvPr>
            <p:ph idx="1" type="body"/>
          </p:nvPr>
        </p:nvSpPr>
        <p:spPr>
          <a:xfrm>
            <a:off x="727650" y="1408475"/>
            <a:ext cx="7688700" cy="2926500"/>
          </a:xfrm>
          <a:prstGeom prst="rect">
            <a:avLst/>
          </a:prstGeom>
          <a:noFill/>
          <a:ln>
            <a:noFill/>
          </a:ln>
        </p:spPr>
        <p:txBody>
          <a:bodyPr anchorCtr="0" anchor="t" bIns="91425" lIns="91425" spcFirstLastPara="1" rIns="91425" wrap="square" tIns="91425">
            <a:normAutofit fontScale="32500" lnSpcReduction="10000"/>
          </a:bodyPr>
          <a:lstStyle/>
          <a:p>
            <a:pPr indent="0" lvl="0" marL="0" rtl="0" algn="l">
              <a:lnSpc>
                <a:spcPct val="115000"/>
              </a:lnSpc>
              <a:spcBef>
                <a:spcPts val="0"/>
              </a:spcBef>
              <a:spcAft>
                <a:spcPts val="0"/>
              </a:spcAft>
              <a:buSzPct val="80938"/>
              <a:buNone/>
            </a:pPr>
            <a:r>
              <a:rPr lang="en" sz="4942"/>
              <a:t>El trabajo de </a:t>
            </a:r>
            <a:r>
              <a:rPr b="1" lang="en" sz="4942"/>
              <a:t>Init</a:t>
            </a:r>
            <a:r>
              <a:rPr lang="en" sz="4942"/>
              <a:t> es “</a:t>
            </a:r>
            <a:r>
              <a:rPr b="1" lang="en" sz="4942"/>
              <a:t>conseguir que todo funcione como debe ser</a:t>
            </a:r>
            <a:r>
              <a:rPr lang="en" sz="4942"/>
              <a:t>” una vez que el kernel está totalmente en funcionamiento. En esencia, establece y opera todo el espacio de usuario. Esto incluye:</a:t>
            </a:r>
            <a:endParaRPr sz="4942"/>
          </a:p>
          <a:p>
            <a:pPr indent="-330609" lvl="0" marL="457200" rtl="0" algn="l">
              <a:lnSpc>
                <a:spcPct val="115000"/>
              </a:lnSpc>
              <a:spcBef>
                <a:spcPts val="1200"/>
              </a:spcBef>
              <a:spcAft>
                <a:spcPts val="0"/>
              </a:spcAft>
              <a:buSzPct val="100000"/>
              <a:buAutoNum type="arabicPeriod"/>
            </a:pPr>
            <a:r>
              <a:rPr lang="en" sz="4942"/>
              <a:t>la comprobación y montaje de sistemas de archivos</a:t>
            </a:r>
            <a:endParaRPr sz="4942"/>
          </a:p>
          <a:p>
            <a:pPr indent="-330609" lvl="0" marL="457200" rtl="0" algn="l">
              <a:lnSpc>
                <a:spcPct val="115000"/>
              </a:lnSpc>
              <a:spcBef>
                <a:spcPts val="0"/>
              </a:spcBef>
              <a:spcAft>
                <a:spcPts val="0"/>
              </a:spcAft>
              <a:buSzPct val="100000"/>
              <a:buAutoNum type="arabicPeriod"/>
            </a:pPr>
            <a:r>
              <a:rPr lang="en" sz="4942"/>
              <a:t>la puesta en marcha los servicios de usuario necesarios y, en última instancia, cambiar al entorno de usuario cuando el inicio del sistema se ha completado.</a:t>
            </a:r>
            <a:endParaRPr sz="4942"/>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1200"/>
              </a:spcAft>
              <a:buSzPct val="307692"/>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type="title"/>
          </p:nvPr>
        </p:nvSpPr>
        <p:spPr>
          <a:xfrm>
            <a:off x="72765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Bloques Primitivos de Construcción</a:t>
            </a:r>
            <a:endParaRPr/>
          </a:p>
        </p:txBody>
      </p:sp>
      <p:sp>
        <p:nvSpPr>
          <p:cNvPr id="121" name="Google Shape;121;p8"/>
          <p:cNvSpPr txBox="1"/>
          <p:nvPr>
            <p:ph idx="1" type="body"/>
          </p:nvPr>
        </p:nvSpPr>
        <p:spPr>
          <a:xfrm>
            <a:off x="729450" y="1335000"/>
            <a:ext cx="8092500" cy="3729000"/>
          </a:xfrm>
          <a:prstGeom prst="rect">
            <a:avLst/>
          </a:prstGeom>
          <a:noFill/>
          <a:ln>
            <a:noFill/>
          </a:ln>
        </p:spPr>
        <p:txBody>
          <a:bodyPr anchorCtr="0" anchor="t" bIns="91425" lIns="91425" spcFirstLastPara="1" rIns="91425" wrap="square" tIns="91425">
            <a:normAutofit fontScale="25000" lnSpcReduction="20000"/>
          </a:bodyPr>
          <a:lstStyle/>
          <a:p>
            <a:pPr indent="-344656" lvl="0" marL="457200" rtl="0" algn="l">
              <a:lnSpc>
                <a:spcPct val="115000"/>
              </a:lnSpc>
              <a:spcBef>
                <a:spcPts val="0"/>
              </a:spcBef>
              <a:spcAft>
                <a:spcPts val="0"/>
              </a:spcAft>
              <a:buSzPct val="100000"/>
              <a:buChar char="●"/>
            </a:pPr>
            <a:r>
              <a:rPr lang="en" sz="7307"/>
              <a:t>La idea de unix es la de proveer ciertos mecanismos para que los programadores construyan a partir de pequeños programas otros más complejos.</a:t>
            </a:r>
            <a:endParaRPr sz="7307"/>
          </a:p>
          <a:p>
            <a:pPr indent="0" lvl="0" marL="457200" rtl="0" algn="l">
              <a:lnSpc>
                <a:spcPct val="115000"/>
              </a:lnSpc>
              <a:spcBef>
                <a:spcPts val="1200"/>
              </a:spcBef>
              <a:spcAft>
                <a:spcPts val="0"/>
              </a:spcAft>
              <a:buSzPct val="71164"/>
              <a:buNone/>
            </a:pPr>
            <a:r>
              <a:t/>
            </a:r>
            <a:endParaRPr sz="7307"/>
          </a:p>
          <a:p>
            <a:pPr indent="0" lvl="0" marL="457200" rtl="0" algn="l">
              <a:lnSpc>
                <a:spcPct val="115000"/>
              </a:lnSpc>
              <a:spcBef>
                <a:spcPts val="1200"/>
              </a:spcBef>
              <a:spcAft>
                <a:spcPts val="0"/>
              </a:spcAft>
              <a:buSzPct val="71164"/>
              <a:buNone/>
            </a:pPr>
            <a:r>
              <a:rPr lang="en" sz="7307"/>
              <a:t>El </a:t>
            </a:r>
            <a:r>
              <a:rPr b="1" lang="en" sz="7307"/>
              <a:t>redireccionamiento de entrada y salida</a:t>
            </a:r>
            <a:r>
              <a:rPr lang="en" sz="7307"/>
              <a:t> de datos. </a:t>
            </a:r>
            <a:endParaRPr sz="7307"/>
          </a:p>
          <a:p>
            <a:pPr indent="0" lvl="0" marL="457200" rtl="0" algn="l">
              <a:lnSpc>
                <a:spcPct val="115000"/>
              </a:lnSpc>
              <a:spcBef>
                <a:spcPts val="1200"/>
              </a:spcBef>
              <a:spcAft>
                <a:spcPts val="0"/>
              </a:spcAft>
              <a:buSzPct val="71164"/>
              <a:buNone/>
            </a:pPr>
            <a:r>
              <a:rPr lang="en" sz="7307"/>
              <a:t>El operador &gt; </a:t>
            </a:r>
            <a:r>
              <a:rPr b="1" lang="en" sz="7307"/>
              <a:t>redirecciona el standar output a un archivo</a:t>
            </a:r>
            <a:r>
              <a:rPr lang="en" sz="7307"/>
              <a:t>.</a:t>
            </a:r>
            <a:endParaRPr sz="7307"/>
          </a:p>
          <a:p>
            <a:pPr indent="0" lvl="0" marL="457200" rtl="0" algn="l">
              <a:lnSpc>
                <a:spcPct val="115000"/>
              </a:lnSpc>
              <a:spcBef>
                <a:spcPts val="1200"/>
              </a:spcBef>
              <a:spcAft>
                <a:spcPts val="0"/>
              </a:spcAft>
              <a:buSzPct val="71164"/>
              <a:buNone/>
            </a:pPr>
            <a:r>
              <a:rPr lang="en" sz="7307"/>
              <a:t>El operador &lt; </a:t>
            </a:r>
            <a:r>
              <a:rPr b="1" lang="en" sz="7307"/>
              <a:t>redirecciona el standar input tomando los datos de un archivo</a:t>
            </a:r>
            <a:r>
              <a:rPr lang="en" sz="7307"/>
              <a:t>. 	</a:t>
            </a:r>
            <a:endParaRPr sz="7307"/>
          </a:p>
          <a:p>
            <a:pPr indent="0" lvl="0" marL="457200" rtl="0" algn="l">
              <a:lnSpc>
                <a:spcPct val="115000"/>
              </a:lnSpc>
              <a:spcBef>
                <a:spcPts val="1200"/>
              </a:spcBef>
              <a:spcAft>
                <a:spcPts val="1200"/>
              </a:spcAft>
              <a:buSzPct val="71164"/>
              <a:buNone/>
            </a:pPr>
            <a:r>
              <a:rPr lang="en" sz="7307"/>
              <a:t>Las tuberías o </a:t>
            </a:r>
            <a:r>
              <a:rPr b="1" lang="en" sz="7307"/>
              <a:t>los pipes</a:t>
            </a:r>
            <a:r>
              <a:rPr lang="en" sz="7307"/>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El kernel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